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webp" ContentType="image/webp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embeddedFontLst>
    <p:embeddedFont>
      <p:font typeface="MiSans" charset="-122" pitchFamily="34"/>
      <p:regular r:id="rId38"/>
    </p:embeddedFont>
    <p:embeddedFont>
      <p:font typeface="Noto Sans SC" charset="-122" pitchFamily="34"/>
      <p:regular r:id="rId3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Relationship Id="rId38" Type="http://schemas.openxmlformats.org/officeDocument/2006/relationships/font" Target="fonts/font1.fntdata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1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2.png"/><Relationship Id="rId9" Type="http://schemas.openxmlformats.org/officeDocument/2006/relationships/image" Target="../media/image-2-2.png"/><Relationship Id="rId10" Type="http://schemas.openxmlformats.org/officeDocument/2006/relationships/image" Target="../media/image-2-2.png"/><Relationship Id="rId11" Type="http://schemas.openxmlformats.org/officeDocument/2006/relationships/image" Target="../media/image-2-2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2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24-2.webp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29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2-4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8886825" y="4891405"/>
            <a:ext cx="2567305" cy="429260"/>
          </a:xfrm>
          <a:prstGeom prst="roundRect">
            <a:avLst>
              <a:gd name="adj" fmla="val 50000"/>
            </a:avLst>
          </a:prstGeom>
          <a:solidFill>
            <a:srgbClr val="1786DB"/>
          </a:solidFill>
          <a:ln/>
        </p:spPr>
      </p:sp>
      <p:sp>
        <p:nvSpPr>
          <p:cNvPr id="4" name="Text 2"/>
          <p:cNvSpPr/>
          <p:nvPr/>
        </p:nvSpPr>
        <p:spPr>
          <a:xfrm>
            <a:off x="8886825" y="4891405"/>
            <a:ext cx="2567305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886825" y="4893310"/>
            <a:ext cx="2566670" cy="429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汇报人：徐黄煜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086735" y="970915"/>
            <a:ext cx="81661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2025/12/09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666365" y="1552575"/>
            <a:ext cx="8595995" cy="2477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FlagOS量化指标与落地全景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第三阶段 (18-36个月): 规则制定期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914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核心目标：从生态参与者转变为行业标准制定者，掌握话语权。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490067" y="2819400"/>
            <a:ext cx="1320800" cy="1320800"/>
          </a:xfrm>
          <a:custGeom>
            <a:avLst/>
            <a:gdLst/>
            <a:ahLst/>
            <a:cxnLst/>
            <a:rect l="l" t="t" r="r" b="b"/>
            <a:pathLst>
              <a:path w="1320800" h="1320800">
                <a:moveTo>
                  <a:pt x="660400" y="0"/>
                </a:moveTo>
                <a:lnTo>
                  <a:pt x="660400" y="0"/>
                </a:lnTo>
                <a:cubicBezTo>
                  <a:pt x="1024885" y="0"/>
                  <a:pt x="1320800" y="295915"/>
                  <a:pt x="1320800" y="660400"/>
                </a:cubicBezTo>
                <a:lnTo>
                  <a:pt x="1320800" y="660400"/>
                </a:lnTo>
                <a:cubicBezTo>
                  <a:pt x="1320800" y="1024885"/>
                  <a:pt x="1024885" y="1320800"/>
                  <a:pt x="660400" y="1320800"/>
                </a:cubicBezTo>
                <a:lnTo>
                  <a:pt x="660400" y="1320800"/>
                </a:lnTo>
                <a:cubicBezTo>
                  <a:pt x="295915" y="1320800"/>
                  <a:pt x="0" y="1024885"/>
                  <a:pt x="0" y="660400"/>
                </a:cubicBezTo>
                <a:lnTo>
                  <a:pt x="0" y="660400"/>
                </a:lnTo>
                <a:cubicBezTo>
                  <a:pt x="0" y="295915"/>
                  <a:pt x="295915" y="0"/>
                  <a:pt x="660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4A90E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858367" y="3225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72666" y="103823"/>
                </a:moveTo>
                <a:cubicBezTo>
                  <a:pt x="383619" y="95131"/>
                  <a:pt x="390525" y="81677"/>
                  <a:pt x="390525" y="66675"/>
                </a:cubicBezTo>
                <a:cubicBezTo>
                  <a:pt x="390525" y="40362"/>
                  <a:pt x="369213" y="19050"/>
                  <a:pt x="342900" y="19050"/>
                </a:cubicBezTo>
                <a:cubicBezTo>
                  <a:pt x="316587" y="19050"/>
                  <a:pt x="295275" y="40362"/>
                  <a:pt x="295275" y="66675"/>
                </a:cubicBezTo>
                <a:cubicBezTo>
                  <a:pt x="295275" y="81677"/>
                  <a:pt x="302300" y="95131"/>
                  <a:pt x="313134" y="103823"/>
                </a:cubicBezTo>
                <a:lnTo>
                  <a:pt x="231696" y="231934"/>
                </a:lnTo>
                <a:cubicBezTo>
                  <a:pt x="219789" y="250627"/>
                  <a:pt x="194429" y="255270"/>
                  <a:pt x="176689" y="241935"/>
                </a:cubicBezTo>
                <a:lnTo>
                  <a:pt x="105847" y="188952"/>
                </a:lnTo>
                <a:cubicBezTo>
                  <a:pt x="111204" y="181332"/>
                  <a:pt x="114300" y="171926"/>
                  <a:pt x="114300" y="161925"/>
                </a:cubicBezTo>
                <a:cubicBezTo>
                  <a:pt x="114300" y="135612"/>
                  <a:pt x="92988" y="114300"/>
                  <a:pt x="66675" y="114300"/>
                </a:cubicBezTo>
                <a:cubicBezTo>
                  <a:pt x="40362" y="114300"/>
                  <a:pt x="19050" y="135612"/>
                  <a:pt x="19050" y="161925"/>
                </a:cubicBezTo>
                <a:cubicBezTo>
                  <a:pt x="19050" y="187881"/>
                  <a:pt x="39886" y="209074"/>
                  <a:pt x="65723" y="209550"/>
                </a:cubicBezTo>
                <a:lnTo>
                  <a:pt x="104537" y="468511"/>
                </a:lnTo>
                <a:cubicBezTo>
                  <a:pt x="110133" y="505778"/>
                  <a:pt x="142161" y="533400"/>
                  <a:pt x="179903" y="533400"/>
                </a:cubicBezTo>
                <a:lnTo>
                  <a:pt x="505897" y="533400"/>
                </a:lnTo>
                <a:cubicBezTo>
                  <a:pt x="543639" y="533400"/>
                  <a:pt x="575667" y="505778"/>
                  <a:pt x="581263" y="468511"/>
                </a:cubicBezTo>
                <a:lnTo>
                  <a:pt x="620077" y="209550"/>
                </a:lnTo>
                <a:cubicBezTo>
                  <a:pt x="645914" y="209074"/>
                  <a:pt x="666750" y="187881"/>
                  <a:pt x="666750" y="161925"/>
                </a:cubicBezTo>
                <a:cubicBezTo>
                  <a:pt x="666750" y="135612"/>
                  <a:pt x="645438" y="114300"/>
                  <a:pt x="619125" y="114300"/>
                </a:cubicBezTo>
                <a:cubicBezTo>
                  <a:pt x="592812" y="114300"/>
                  <a:pt x="571500" y="135612"/>
                  <a:pt x="571500" y="161925"/>
                </a:cubicBezTo>
                <a:cubicBezTo>
                  <a:pt x="571500" y="171926"/>
                  <a:pt x="574596" y="181332"/>
                  <a:pt x="579953" y="188952"/>
                </a:cubicBezTo>
                <a:lnTo>
                  <a:pt x="509230" y="242054"/>
                </a:lnTo>
                <a:cubicBezTo>
                  <a:pt x="491490" y="255389"/>
                  <a:pt x="466130" y="250746"/>
                  <a:pt x="454223" y="232053"/>
                </a:cubicBezTo>
                <a:lnTo>
                  <a:pt x="372666" y="103823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686917" y="43942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技术权威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411883" y="4800600"/>
            <a:ext cx="1574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主导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2项+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国际标准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API调用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10万+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/月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384602" y="2819400"/>
            <a:ext cx="1320800" cy="1320800"/>
          </a:xfrm>
          <a:custGeom>
            <a:avLst/>
            <a:gdLst/>
            <a:ahLst/>
            <a:cxnLst/>
            <a:rect l="l" t="t" r="r" b="b"/>
            <a:pathLst>
              <a:path w="1320800" h="1320800">
                <a:moveTo>
                  <a:pt x="660400" y="0"/>
                </a:moveTo>
                <a:lnTo>
                  <a:pt x="660400" y="0"/>
                </a:lnTo>
                <a:cubicBezTo>
                  <a:pt x="1024885" y="0"/>
                  <a:pt x="1320800" y="295915"/>
                  <a:pt x="1320800" y="660400"/>
                </a:cubicBezTo>
                <a:lnTo>
                  <a:pt x="1320800" y="660400"/>
                </a:lnTo>
                <a:cubicBezTo>
                  <a:pt x="1320800" y="1024885"/>
                  <a:pt x="1024885" y="1320800"/>
                  <a:pt x="660400" y="1320800"/>
                </a:cubicBezTo>
                <a:lnTo>
                  <a:pt x="660400" y="1320800"/>
                </a:lnTo>
                <a:cubicBezTo>
                  <a:pt x="295915" y="1320800"/>
                  <a:pt x="0" y="1024885"/>
                  <a:pt x="0" y="660400"/>
                </a:cubicBezTo>
                <a:lnTo>
                  <a:pt x="0" y="660400"/>
                </a:lnTo>
                <a:cubicBezTo>
                  <a:pt x="0" y="295915"/>
                  <a:pt x="295915" y="0"/>
                  <a:pt x="660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80B0F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791002" y="3225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6318" y="237768"/>
                </a:moveTo>
                <a:lnTo>
                  <a:pt x="103108" y="274558"/>
                </a:lnTo>
                <a:cubicBezTo>
                  <a:pt x="110252" y="281702"/>
                  <a:pt x="119896" y="285750"/>
                  <a:pt x="130016" y="285750"/>
                </a:cubicBezTo>
                <a:lnTo>
                  <a:pt x="155615" y="285750"/>
                </a:lnTo>
                <a:cubicBezTo>
                  <a:pt x="165735" y="285750"/>
                  <a:pt x="175379" y="289798"/>
                  <a:pt x="182523" y="296942"/>
                </a:cubicBezTo>
                <a:lnTo>
                  <a:pt x="217408" y="331827"/>
                </a:lnTo>
                <a:cubicBezTo>
                  <a:pt x="224552" y="338971"/>
                  <a:pt x="228600" y="348615"/>
                  <a:pt x="228600" y="358735"/>
                </a:cubicBezTo>
                <a:lnTo>
                  <a:pt x="228600" y="403384"/>
                </a:lnTo>
                <a:cubicBezTo>
                  <a:pt x="228600" y="413504"/>
                  <a:pt x="232648" y="423148"/>
                  <a:pt x="239792" y="430292"/>
                </a:cubicBezTo>
                <a:lnTo>
                  <a:pt x="255627" y="446127"/>
                </a:lnTo>
                <a:cubicBezTo>
                  <a:pt x="262771" y="453271"/>
                  <a:pt x="266819" y="462915"/>
                  <a:pt x="266819" y="473035"/>
                </a:cubicBezTo>
                <a:lnTo>
                  <a:pt x="266819" y="495300"/>
                </a:lnTo>
                <a:cubicBezTo>
                  <a:pt x="266819" y="516374"/>
                  <a:pt x="283845" y="533400"/>
                  <a:pt x="304919" y="533400"/>
                </a:cubicBezTo>
                <a:cubicBezTo>
                  <a:pt x="325993" y="533400"/>
                  <a:pt x="343019" y="516374"/>
                  <a:pt x="343019" y="495300"/>
                </a:cubicBezTo>
                <a:lnTo>
                  <a:pt x="343019" y="492085"/>
                </a:lnTo>
                <a:cubicBezTo>
                  <a:pt x="343019" y="481965"/>
                  <a:pt x="347067" y="472321"/>
                  <a:pt x="354211" y="465177"/>
                </a:cubicBezTo>
                <a:lnTo>
                  <a:pt x="408146" y="411242"/>
                </a:lnTo>
                <a:cubicBezTo>
                  <a:pt x="415290" y="404098"/>
                  <a:pt x="419338" y="394454"/>
                  <a:pt x="419338" y="384334"/>
                </a:cubicBezTo>
                <a:lnTo>
                  <a:pt x="419338" y="343019"/>
                </a:lnTo>
                <a:cubicBezTo>
                  <a:pt x="419338" y="321945"/>
                  <a:pt x="402312" y="304919"/>
                  <a:pt x="381238" y="304919"/>
                </a:cubicBezTo>
                <a:lnTo>
                  <a:pt x="282773" y="304919"/>
                </a:lnTo>
                <a:cubicBezTo>
                  <a:pt x="272653" y="304919"/>
                  <a:pt x="263009" y="300871"/>
                  <a:pt x="255865" y="293727"/>
                </a:cubicBezTo>
                <a:lnTo>
                  <a:pt x="236815" y="274677"/>
                </a:lnTo>
                <a:cubicBezTo>
                  <a:pt x="231815" y="269677"/>
                  <a:pt x="228957" y="262771"/>
                  <a:pt x="228957" y="255627"/>
                </a:cubicBezTo>
                <a:cubicBezTo>
                  <a:pt x="228957" y="240744"/>
                  <a:pt x="240983" y="228719"/>
                  <a:pt x="255865" y="228719"/>
                </a:cubicBezTo>
                <a:lnTo>
                  <a:pt x="297180" y="228719"/>
                </a:lnTo>
                <a:cubicBezTo>
                  <a:pt x="312063" y="228719"/>
                  <a:pt x="324088" y="216694"/>
                  <a:pt x="324088" y="201811"/>
                </a:cubicBezTo>
                <a:cubicBezTo>
                  <a:pt x="324088" y="194667"/>
                  <a:pt x="321231" y="187762"/>
                  <a:pt x="316230" y="182761"/>
                </a:cubicBezTo>
                <a:lnTo>
                  <a:pt x="292775" y="159306"/>
                </a:lnTo>
                <a:cubicBezTo>
                  <a:pt x="288131" y="154781"/>
                  <a:pt x="285750" y="148947"/>
                  <a:pt x="285750" y="142875"/>
                </a:cubicBezTo>
                <a:cubicBezTo>
                  <a:pt x="285750" y="136803"/>
                  <a:pt x="288131" y="130969"/>
                  <a:pt x="292537" y="126563"/>
                </a:cubicBezTo>
                <a:lnTo>
                  <a:pt x="313134" y="105966"/>
                </a:lnTo>
                <a:cubicBezTo>
                  <a:pt x="320040" y="99060"/>
                  <a:pt x="323969" y="89654"/>
                  <a:pt x="323969" y="79891"/>
                </a:cubicBezTo>
                <a:cubicBezTo>
                  <a:pt x="323969" y="71318"/>
                  <a:pt x="321112" y="63579"/>
                  <a:pt x="316349" y="57388"/>
                </a:cubicBezTo>
                <a:cubicBezTo>
                  <a:pt x="312539" y="57269"/>
                  <a:pt x="308729" y="57150"/>
                  <a:pt x="304919" y="57150"/>
                </a:cubicBezTo>
                <a:cubicBezTo>
                  <a:pt x="191333" y="57150"/>
                  <a:pt x="95726" y="133588"/>
                  <a:pt x="66437" y="237768"/>
                </a:cubicBezTo>
                <a:close/>
                <a:moveTo>
                  <a:pt x="552450" y="304800"/>
                </a:moveTo>
                <a:cubicBezTo>
                  <a:pt x="552450" y="263604"/>
                  <a:pt x="542449" y="224790"/>
                  <a:pt x="524589" y="190738"/>
                </a:cubicBezTo>
                <a:cubicBezTo>
                  <a:pt x="516969" y="191810"/>
                  <a:pt x="509468" y="195382"/>
                  <a:pt x="503277" y="201573"/>
                </a:cubicBezTo>
                <a:lnTo>
                  <a:pt x="487323" y="217527"/>
                </a:lnTo>
                <a:cubicBezTo>
                  <a:pt x="480179" y="224671"/>
                  <a:pt x="476131" y="234315"/>
                  <a:pt x="476131" y="244435"/>
                </a:cubicBezTo>
                <a:lnTo>
                  <a:pt x="476131" y="285750"/>
                </a:lnTo>
                <a:cubicBezTo>
                  <a:pt x="476131" y="306824"/>
                  <a:pt x="493157" y="323850"/>
                  <a:pt x="514231" y="323850"/>
                </a:cubicBezTo>
                <a:lnTo>
                  <a:pt x="542925" y="323850"/>
                </a:lnTo>
                <a:cubicBezTo>
                  <a:pt x="545902" y="323850"/>
                  <a:pt x="548878" y="323493"/>
                  <a:pt x="551617" y="322898"/>
                </a:cubicBezTo>
                <a:cubicBezTo>
                  <a:pt x="552093" y="316944"/>
                  <a:pt x="552212" y="310872"/>
                  <a:pt x="552212" y="304800"/>
                </a:cubicBezTo>
                <a:close/>
                <a:moveTo>
                  <a:pt x="0" y="304800"/>
                </a:moveTo>
                <a:cubicBezTo>
                  <a:pt x="0" y="136576"/>
                  <a:pt x="136576" y="0"/>
                  <a:pt x="304800" y="0"/>
                </a:cubicBez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1" name="Text 8"/>
          <p:cNvSpPr/>
          <p:nvPr/>
        </p:nvSpPr>
        <p:spPr>
          <a:xfrm>
            <a:off x="5581452" y="43942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生态权威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29448" y="4800600"/>
            <a:ext cx="1333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合作厂商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30家+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专利授权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50项+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279136" y="2819400"/>
            <a:ext cx="1320800" cy="1320800"/>
          </a:xfrm>
          <a:custGeom>
            <a:avLst/>
            <a:gdLst/>
            <a:ahLst/>
            <a:cxnLst/>
            <a:rect l="l" t="t" r="r" b="b"/>
            <a:pathLst>
              <a:path w="1320800" h="1320800">
                <a:moveTo>
                  <a:pt x="660400" y="0"/>
                </a:moveTo>
                <a:lnTo>
                  <a:pt x="660400" y="0"/>
                </a:lnTo>
                <a:cubicBezTo>
                  <a:pt x="1024885" y="0"/>
                  <a:pt x="1320800" y="295915"/>
                  <a:pt x="1320800" y="660400"/>
                </a:cubicBezTo>
                <a:lnTo>
                  <a:pt x="1320800" y="660400"/>
                </a:lnTo>
                <a:cubicBezTo>
                  <a:pt x="1320800" y="1024885"/>
                  <a:pt x="1024885" y="1320800"/>
                  <a:pt x="660400" y="1320800"/>
                </a:cubicBezTo>
                <a:lnTo>
                  <a:pt x="660400" y="1320800"/>
                </a:lnTo>
                <a:cubicBezTo>
                  <a:pt x="295915" y="1320800"/>
                  <a:pt x="0" y="1024885"/>
                  <a:pt x="0" y="660400"/>
                </a:cubicBezTo>
                <a:lnTo>
                  <a:pt x="0" y="660400"/>
                </a:lnTo>
                <a:cubicBezTo>
                  <a:pt x="0" y="295915"/>
                  <a:pt x="295915" y="0"/>
                  <a:pt x="660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C10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799836" y="32258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161925" y="28575"/>
                </a:moveTo>
                <a:cubicBezTo>
                  <a:pt x="161925" y="12740"/>
                  <a:pt x="174665" y="0"/>
                  <a:pt x="190500" y="0"/>
                </a:cubicBezTo>
                <a:cubicBezTo>
                  <a:pt x="206335" y="0"/>
                  <a:pt x="219075" y="12740"/>
                  <a:pt x="219075" y="28575"/>
                </a:cubicBezTo>
                <a:lnTo>
                  <a:pt x="219075" y="76200"/>
                </a:lnTo>
                <a:lnTo>
                  <a:pt x="285750" y="76200"/>
                </a:lnTo>
                <a:cubicBezTo>
                  <a:pt x="306824" y="76200"/>
                  <a:pt x="323850" y="93226"/>
                  <a:pt x="323850" y="114300"/>
                </a:cubicBezTo>
                <a:cubicBezTo>
                  <a:pt x="323850" y="135374"/>
                  <a:pt x="306824" y="152400"/>
                  <a:pt x="285750" y="152400"/>
                </a:cubicBezTo>
                <a:lnTo>
                  <a:pt x="148947" y="152400"/>
                </a:lnTo>
                <a:cubicBezTo>
                  <a:pt x="119301" y="152400"/>
                  <a:pt x="95250" y="176451"/>
                  <a:pt x="95250" y="206097"/>
                </a:cubicBezTo>
                <a:cubicBezTo>
                  <a:pt x="95250" y="232886"/>
                  <a:pt x="114895" y="255508"/>
                  <a:pt x="141327" y="259318"/>
                </a:cubicBezTo>
                <a:lnTo>
                  <a:pt x="250388" y="274915"/>
                </a:lnTo>
                <a:cubicBezTo>
                  <a:pt x="314444" y="284083"/>
                  <a:pt x="361950" y="338852"/>
                  <a:pt x="361950" y="403503"/>
                </a:cubicBezTo>
                <a:cubicBezTo>
                  <a:pt x="361950" y="475298"/>
                  <a:pt x="303728" y="533400"/>
                  <a:pt x="232053" y="533400"/>
                </a:cubicBezTo>
                <a:lnTo>
                  <a:pt x="219075" y="533400"/>
                </a:lnTo>
                <a:lnTo>
                  <a:pt x="219075" y="581025"/>
                </a:lnTo>
                <a:cubicBezTo>
                  <a:pt x="219075" y="596860"/>
                  <a:pt x="206335" y="609600"/>
                  <a:pt x="190500" y="609600"/>
                </a:cubicBezTo>
                <a:cubicBezTo>
                  <a:pt x="174665" y="609600"/>
                  <a:pt x="161925" y="596860"/>
                  <a:pt x="161925" y="581025"/>
                </a:cubicBezTo>
                <a:lnTo>
                  <a:pt x="161925" y="533400"/>
                </a:lnTo>
                <a:lnTo>
                  <a:pt x="76200" y="533400"/>
                </a:lnTo>
                <a:cubicBezTo>
                  <a:pt x="55126" y="533400"/>
                  <a:pt x="38100" y="516374"/>
                  <a:pt x="38100" y="495300"/>
                </a:cubicBezTo>
                <a:cubicBezTo>
                  <a:pt x="38100" y="474226"/>
                  <a:pt x="55126" y="457200"/>
                  <a:pt x="76200" y="457200"/>
                </a:cubicBezTo>
                <a:lnTo>
                  <a:pt x="232053" y="457200"/>
                </a:lnTo>
                <a:cubicBezTo>
                  <a:pt x="261699" y="457200"/>
                  <a:pt x="285750" y="433149"/>
                  <a:pt x="285750" y="403503"/>
                </a:cubicBezTo>
                <a:cubicBezTo>
                  <a:pt x="285750" y="376714"/>
                  <a:pt x="266105" y="354092"/>
                  <a:pt x="239673" y="350282"/>
                </a:cubicBezTo>
                <a:lnTo>
                  <a:pt x="130612" y="334685"/>
                </a:lnTo>
                <a:cubicBezTo>
                  <a:pt x="66556" y="325636"/>
                  <a:pt x="19050" y="270748"/>
                  <a:pt x="19050" y="206097"/>
                </a:cubicBezTo>
                <a:cubicBezTo>
                  <a:pt x="19050" y="134422"/>
                  <a:pt x="77272" y="76200"/>
                  <a:pt x="148947" y="76200"/>
                </a:cubicBezTo>
                <a:lnTo>
                  <a:pt x="161925" y="76200"/>
                </a:lnTo>
                <a:lnTo>
                  <a:pt x="161925" y="28575"/>
                </a:ln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5" name="Text 12"/>
          <p:cNvSpPr/>
          <p:nvPr/>
        </p:nvSpPr>
        <p:spPr>
          <a:xfrm>
            <a:off x="9475986" y="43942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商业权威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419034" y="4800600"/>
            <a:ext cx="1143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年收入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1亿+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毛利率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60%+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>    </p:cNvPr>
          <p:cNvPicPr>
            <a:picLocks noChangeAspect="1"/>
          </p:cNvPicPr>
          <p:nvPr/>
        </p:nvPicPr>
        <p:blipFill>
          <a:blip r:embed="rId3"/>
          <a:srcRect l="56" r="0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落地执行机制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唯一责任人矩阵 (RACI)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914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横向到边，纵向到底，每个任务只有一个“R”(Responsible)，对结果负全责。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20700" y="2590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168400" y="2463800"/>
            <a:ext cx="99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技术产品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68400" y="276860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核心技术部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164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483100" y="2590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1" name="Text 8"/>
          <p:cNvSpPr/>
          <p:nvPr/>
        </p:nvSpPr>
        <p:spPr>
          <a:xfrm>
            <a:off x="5130800" y="2463800"/>
            <a:ext cx="99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生态建设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30800" y="276860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生态发展部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8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8464550" y="2590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60080" y="50721"/>
                </a:moveTo>
                <a:lnTo>
                  <a:pt x="90666" y="127873"/>
                </a:lnTo>
                <a:cubicBezTo>
                  <a:pt x="87928" y="130909"/>
                  <a:pt x="88047" y="135612"/>
                  <a:pt x="90964" y="138529"/>
                </a:cubicBezTo>
                <a:cubicBezTo>
                  <a:pt x="109121" y="156686"/>
                  <a:pt x="138589" y="156686"/>
                  <a:pt x="156746" y="138529"/>
                </a:cubicBezTo>
                <a:lnTo>
                  <a:pt x="175677" y="119598"/>
                </a:lnTo>
                <a:cubicBezTo>
                  <a:pt x="178177" y="117098"/>
                  <a:pt x="181332" y="115729"/>
                  <a:pt x="184547" y="115491"/>
                </a:cubicBezTo>
                <a:cubicBezTo>
                  <a:pt x="188595" y="115133"/>
                  <a:pt x="192762" y="116503"/>
                  <a:pt x="195858" y="119598"/>
                </a:cubicBezTo>
                <a:lnTo>
                  <a:pt x="300990" y="223838"/>
                </a:lnTo>
                <a:lnTo>
                  <a:pt x="342900" y="190500"/>
                </a:lnTo>
                <a:lnTo>
                  <a:pt x="342900" y="19050"/>
                </a:lnTo>
                <a:lnTo>
                  <a:pt x="276225" y="57150"/>
                </a:lnTo>
                <a:lnTo>
                  <a:pt x="262057" y="47685"/>
                </a:lnTo>
                <a:cubicBezTo>
                  <a:pt x="252651" y="41434"/>
                  <a:pt x="241637" y="38100"/>
                  <a:pt x="230326" y="38100"/>
                </a:cubicBezTo>
                <a:lnTo>
                  <a:pt x="188416" y="38100"/>
                </a:lnTo>
                <a:cubicBezTo>
                  <a:pt x="187762" y="38100"/>
                  <a:pt x="187047" y="38100"/>
                  <a:pt x="186392" y="38160"/>
                </a:cubicBezTo>
                <a:cubicBezTo>
                  <a:pt x="176332" y="38695"/>
                  <a:pt x="166866" y="43220"/>
                  <a:pt x="160080" y="50721"/>
                </a:cubicBezTo>
                <a:close/>
                <a:moveTo>
                  <a:pt x="69413" y="108764"/>
                </a:moveTo>
                <a:lnTo>
                  <a:pt x="132993" y="38100"/>
                </a:lnTo>
                <a:lnTo>
                  <a:pt x="109418" y="38100"/>
                </a:lnTo>
                <a:cubicBezTo>
                  <a:pt x="94238" y="38100"/>
                  <a:pt x="79712" y="44113"/>
                  <a:pt x="68997" y="54828"/>
                </a:cubicBezTo>
                <a:lnTo>
                  <a:pt x="66675" y="57150"/>
                </a:lnTo>
                <a:lnTo>
                  <a:pt x="0" y="19050"/>
                </a:lnTo>
                <a:lnTo>
                  <a:pt x="0" y="190500"/>
                </a:lnTo>
                <a:lnTo>
                  <a:pt x="93107" y="268069"/>
                </a:lnTo>
                <a:cubicBezTo>
                  <a:pt x="106799" y="279499"/>
                  <a:pt x="124063" y="285750"/>
                  <a:pt x="141863" y="285750"/>
                </a:cubicBezTo>
                <a:lnTo>
                  <a:pt x="151209" y="285750"/>
                </a:lnTo>
                <a:lnTo>
                  <a:pt x="147042" y="281583"/>
                </a:lnTo>
                <a:cubicBezTo>
                  <a:pt x="141446" y="275987"/>
                  <a:pt x="141446" y="266938"/>
                  <a:pt x="147042" y="261402"/>
                </a:cubicBezTo>
                <a:cubicBezTo>
                  <a:pt x="152638" y="255865"/>
                  <a:pt x="161687" y="255806"/>
                  <a:pt x="167223" y="261402"/>
                </a:cubicBezTo>
                <a:lnTo>
                  <a:pt x="191631" y="285810"/>
                </a:lnTo>
                <a:lnTo>
                  <a:pt x="196989" y="285810"/>
                </a:lnTo>
                <a:cubicBezTo>
                  <a:pt x="208359" y="285810"/>
                  <a:pt x="219492" y="283250"/>
                  <a:pt x="229612" y="278487"/>
                </a:cubicBezTo>
                <a:lnTo>
                  <a:pt x="213717" y="262533"/>
                </a:lnTo>
                <a:cubicBezTo>
                  <a:pt x="208121" y="256937"/>
                  <a:pt x="208121" y="247888"/>
                  <a:pt x="213717" y="242352"/>
                </a:cubicBezTo>
                <a:cubicBezTo>
                  <a:pt x="219313" y="236815"/>
                  <a:pt x="228362" y="236756"/>
                  <a:pt x="233898" y="242352"/>
                </a:cubicBezTo>
                <a:lnTo>
                  <a:pt x="252948" y="261402"/>
                </a:lnTo>
                <a:lnTo>
                  <a:pt x="263366" y="250984"/>
                </a:lnTo>
                <a:cubicBezTo>
                  <a:pt x="268665" y="245685"/>
                  <a:pt x="270212" y="238006"/>
                  <a:pt x="267891" y="231279"/>
                </a:cubicBezTo>
                <a:lnTo>
                  <a:pt x="185797" y="149840"/>
                </a:lnTo>
                <a:lnTo>
                  <a:pt x="176927" y="158710"/>
                </a:lnTo>
                <a:cubicBezTo>
                  <a:pt x="147578" y="188059"/>
                  <a:pt x="100072" y="188059"/>
                  <a:pt x="70723" y="158710"/>
                </a:cubicBezTo>
                <a:cubicBezTo>
                  <a:pt x="57031" y="145018"/>
                  <a:pt x="56495" y="123051"/>
                  <a:pt x="69413" y="108704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5" name="Text 12"/>
          <p:cNvSpPr/>
          <p:nvPr/>
        </p:nvSpPr>
        <p:spPr>
          <a:xfrm>
            <a:off x="9093200" y="2463800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商业模式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093200" y="276860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销售部+产品商业化组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558800" y="5232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9" name="Text 16"/>
          <p:cNvSpPr/>
          <p:nvPr/>
        </p:nvSpPr>
        <p:spPr>
          <a:xfrm>
            <a:off x="1168400" y="5105400"/>
            <a:ext cx="99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用户增长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68400" y="541020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用户运营部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164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4521200" y="5232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558" y="11251"/>
                </a:moveTo>
                <a:cubicBezTo>
                  <a:pt x="281404" y="14288"/>
                  <a:pt x="285750" y="21074"/>
                  <a:pt x="285750" y="28575"/>
                </a:cubicBezTo>
                <a:lnTo>
                  <a:pt x="285750" y="276225"/>
                </a:lnTo>
                <a:cubicBezTo>
                  <a:pt x="285750" y="283726"/>
                  <a:pt x="281404" y="290513"/>
                  <a:pt x="274558" y="293549"/>
                </a:cubicBezTo>
                <a:cubicBezTo>
                  <a:pt x="267712" y="296585"/>
                  <a:pt x="259794" y="295454"/>
                  <a:pt x="254139" y="290513"/>
                </a:cubicBezTo>
                <a:lnTo>
                  <a:pt x="226397" y="266283"/>
                </a:lnTo>
                <a:cubicBezTo>
                  <a:pt x="200442" y="243602"/>
                  <a:pt x="167640" y="230386"/>
                  <a:pt x="133290" y="228779"/>
                </a:cubicBezTo>
                <a:lnTo>
                  <a:pt x="133290" y="285750"/>
                </a:lnTo>
                <a:cubicBezTo>
                  <a:pt x="133290" y="296287"/>
                  <a:pt x="124777" y="304800"/>
                  <a:pt x="114240" y="304800"/>
                </a:cubicBezTo>
                <a:lnTo>
                  <a:pt x="95190" y="304800"/>
                </a:lnTo>
                <a:cubicBezTo>
                  <a:pt x="84653" y="304800"/>
                  <a:pt x="76140" y="296287"/>
                  <a:pt x="76140" y="285750"/>
                </a:cubicBezTo>
                <a:lnTo>
                  <a:pt x="76140" y="228600"/>
                </a:lnTo>
                <a:cubicBezTo>
                  <a:pt x="34111" y="228600"/>
                  <a:pt x="0" y="194489"/>
                  <a:pt x="0" y="152400"/>
                </a:cubicBezTo>
                <a:cubicBezTo>
                  <a:pt x="0" y="110311"/>
                  <a:pt x="34111" y="76200"/>
                  <a:pt x="76200" y="76200"/>
                </a:cubicBezTo>
                <a:lnTo>
                  <a:pt x="126504" y="76200"/>
                </a:lnTo>
                <a:cubicBezTo>
                  <a:pt x="163294" y="76081"/>
                  <a:pt x="198775" y="62686"/>
                  <a:pt x="226457" y="38517"/>
                </a:cubicBezTo>
                <a:lnTo>
                  <a:pt x="254198" y="14288"/>
                </a:lnTo>
                <a:cubicBezTo>
                  <a:pt x="259794" y="9346"/>
                  <a:pt x="267831" y="8215"/>
                  <a:pt x="274618" y="11251"/>
                </a:cubicBezTo>
                <a:close/>
                <a:moveTo>
                  <a:pt x="133350" y="190500"/>
                </a:moveTo>
                <a:lnTo>
                  <a:pt x="133350" y="190619"/>
                </a:lnTo>
                <a:cubicBezTo>
                  <a:pt x="175200" y="192226"/>
                  <a:pt x="215384" y="207585"/>
                  <a:pt x="247650" y="234315"/>
                </a:cubicBezTo>
                <a:lnTo>
                  <a:pt x="247650" y="70425"/>
                </a:lnTo>
                <a:cubicBezTo>
                  <a:pt x="215384" y="97155"/>
                  <a:pt x="175200" y="112514"/>
                  <a:pt x="133350" y="114121"/>
                </a:cubicBezTo>
                <a:lnTo>
                  <a:pt x="133350" y="190500"/>
                </a:ln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23" name="Text 20"/>
          <p:cNvSpPr/>
          <p:nvPr/>
        </p:nvSpPr>
        <p:spPr>
          <a:xfrm>
            <a:off x="5130800" y="5105400"/>
            <a:ext cx="99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品牌传播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130800" y="541020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品牌公关部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1788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8483600" y="5232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810" y="114300"/>
                </a:moveTo>
                <a:lnTo>
                  <a:pt x="290513" y="114300"/>
                </a:lnTo>
                <a:cubicBezTo>
                  <a:pt x="298430" y="114300"/>
                  <a:pt x="304800" y="107930"/>
                  <a:pt x="304800" y="100013"/>
                </a:cubicBezTo>
                <a:lnTo>
                  <a:pt x="304800" y="14288"/>
                </a:lnTo>
                <a:cubicBezTo>
                  <a:pt x="304800" y="8513"/>
                  <a:pt x="301347" y="3274"/>
                  <a:pt x="295989" y="1072"/>
                </a:cubicBezTo>
                <a:cubicBezTo>
                  <a:pt x="290632" y="-1131"/>
                  <a:pt x="284500" y="119"/>
                  <a:pt x="280392" y="4167"/>
                </a:cubicBezTo>
                <a:lnTo>
                  <a:pt x="249615" y="35004"/>
                </a:lnTo>
                <a:cubicBezTo>
                  <a:pt x="223242" y="13156"/>
                  <a:pt x="189309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ubicBezTo>
                  <a:pt x="47149" y="80665"/>
                  <a:pt x="94833" y="38100"/>
                  <a:pt x="152400" y="38100"/>
                </a:cubicBezTo>
                <a:cubicBezTo>
                  <a:pt x="178832" y="38100"/>
                  <a:pt x="203121" y="47030"/>
                  <a:pt x="222468" y="62091"/>
                </a:cubicBezTo>
                <a:lnTo>
                  <a:pt x="194667" y="89892"/>
                </a:lnTo>
                <a:cubicBezTo>
                  <a:pt x="190560" y="94000"/>
                  <a:pt x="189369" y="100132"/>
                  <a:pt x="191572" y="105489"/>
                </a:cubicBezTo>
                <a:cubicBezTo>
                  <a:pt x="193774" y="110847"/>
                  <a:pt x="199013" y="114300"/>
                  <a:pt x="204787" y="114300"/>
                </a:cubicBezTo>
                <a:lnTo>
                  <a:pt x="285810" y="114300"/>
                </a:lnTo>
                <a:close/>
                <a:moveTo>
                  <a:pt x="303312" y="174129"/>
                </a:moveTo>
                <a:cubicBezTo>
                  <a:pt x="304800" y="163711"/>
                  <a:pt x="297537" y="154067"/>
                  <a:pt x="287179" y="152579"/>
                </a:cubicBezTo>
                <a:cubicBezTo>
                  <a:pt x="276820" y="151090"/>
                  <a:pt x="267117" y="158353"/>
                  <a:pt x="265628" y="168712"/>
                </a:cubicBezTo>
                <a:cubicBezTo>
                  <a:pt x="257711" y="224076"/>
                  <a:pt x="210026" y="266640"/>
                  <a:pt x="152460" y="266640"/>
                </a:cubicBezTo>
                <a:cubicBezTo>
                  <a:pt x="126028" y="266640"/>
                  <a:pt x="101739" y="257711"/>
                  <a:pt x="82391" y="242649"/>
                </a:cubicBezTo>
                <a:lnTo>
                  <a:pt x="110133" y="214908"/>
                </a:lnTo>
                <a:cubicBezTo>
                  <a:pt x="114240" y="210800"/>
                  <a:pt x="115431" y="204668"/>
                  <a:pt x="113228" y="199311"/>
                </a:cubicBezTo>
                <a:cubicBezTo>
                  <a:pt x="111026" y="193953"/>
                  <a:pt x="105787" y="190500"/>
                  <a:pt x="100013" y="190500"/>
                </a:cubicBezTo>
                <a:lnTo>
                  <a:pt x="14288" y="190500"/>
                </a:lnTo>
                <a:cubicBezTo>
                  <a:pt x="6370" y="190500"/>
                  <a:pt x="0" y="196870"/>
                  <a:pt x="0" y="204787"/>
                </a:cubicBezTo>
                <a:lnTo>
                  <a:pt x="0" y="290513"/>
                </a:lnTo>
                <a:cubicBezTo>
                  <a:pt x="0" y="296287"/>
                  <a:pt x="3453" y="301526"/>
                  <a:pt x="8811" y="303728"/>
                </a:cubicBezTo>
                <a:cubicBezTo>
                  <a:pt x="14168" y="305931"/>
                  <a:pt x="20300" y="304681"/>
                  <a:pt x="24408" y="300633"/>
                </a:cubicBezTo>
                <a:lnTo>
                  <a:pt x="55245" y="269796"/>
                </a:lnTo>
                <a:cubicBezTo>
                  <a:pt x="81558" y="291644"/>
                  <a:pt x="115491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7" name="Text 24"/>
          <p:cNvSpPr/>
          <p:nvPr/>
        </p:nvSpPr>
        <p:spPr>
          <a:xfrm>
            <a:off x="9093200" y="5105400"/>
            <a:ext cx="99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运营迭代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093200" y="541020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项目管理部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78000" y="21082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2209800" y="2540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cubicBezTo>
                  <a:pt x="387846" y="0"/>
                  <a:pt x="394692" y="1488"/>
                  <a:pt x="400943" y="4316"/>
                </a:cubicBezTo>
                <a:lnTo>
                  <a:pt x="681335" y="123230"/>
                </a:lnTo>
                <a:cubicBezTo>
                  <a:pt x="714077" y="137071"/>
                  <a:pt x="738485" y="169366"/>
                  <a:pt x="738336" y="208359"/>
                </a:cubicBezTo>
                <a:cubicBezTo>
                  <a:pt x="737592" y="355997"/>
                  <a:pt x="676870" y="626120"/>
                  <a:pt x="420439" y="748903"/>
                </a:cubicBezTo>
                <a:cubicBezTo>
                  <a:pt x="395585" y="760809"/>
                  <a:pt x="366713" y="760809"/>
                  <a:pt x="341858" y="748903"/>
                </a:cubicBezTo>
                <a:cubicBezTo>
                  <a:pt x="85279" y="626120"/>
                  <a:pt x="24705" y="355997"/>
                  <a:pt x="23961" y="208359"/>
                </a:cubicBezTo>
                <a:cubicBezTo>
                  <a:pt x="23812" y="169366"/>
                  <a:pt x="48220" y="137071"/>
                  <a:pt x="80962" y="123230"/>
                </a:cubicBezTo>
                <a:lnTo>
                  <a:pt x="361206" y="4316"/>
                </a:lnTo>
                <a:cubicBezTo>
                  <a:pt x="367457" y="1488"/>
                  <a:pt x="374154" y="0"/>
                  <a:pt x="381000" y="0"/>
                </a:cubicBezTo>
                <a:close/>
                <a:moveTo>
                  <a:pt x="381000" y="99417"/>
                </a:moveTo>
                <a:lnTo>
                  <a:pt x="381000" y="662136"/>
                </a:lnTo>
                <a:cubicBezTo>
                  <a:pt x="586383" y="562719"/>
                  <a:pt x="641598" y="342454"/>
                  <a:pt x="642938" y="210592"/>
                </a:cubicBezTo>
                <a:lnTo>
                  <a:pt x="381000" y="99566"/>
                </a:lnTo>
                <a:lnTo>
                  <a:pt x="381000" y="99566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5" name="Text 2"/>
          <p:cNvSpPr/>
          <p:nvPr/>
        </p:nvSpPr>
        <p:spPr>
          <a:xfrm>
            <a:off x="1828800" y="3937000"/>
            <a:ext cx="171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双源验证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76400" y="43942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0B0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确保数据真实可信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34000" y="2184400"/>
            <a:ext cx="670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所有量化指标必须经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highlight>
                  <a:srgbClr val="FFC107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系统+人工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双重验证，差异&gt;5%即触发复核。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378450" y="27432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9" name="Text 6"/>
          <p:cNvSpPr/>
          <p:nvPr/>
        </p:nvSpPr>
        <p:spPr>
          <a:xfrm>
            <a:off x="5892800" y="2692400"/>
            <a:ext cx="415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系统数据源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92800" y="2997200"/>
            <a:ext cx="414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FlagPerf、Jenkins、GitHub API自动生成原始数据。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78450" y="3454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31800" y="31750"/>
                </a:moveTo>
                <a:cubicBezTo>
                  <a:pt x="31800" y="14238"/>
                  <a:pt x="46037" y="0"/>
                  <a:pt x="63550" y="0"/>
                </a:cubicBezTo>
                <a:lnTo>
                  <a:pt x="137716" y="0"/>
                </a:lnTo>
                <a:cubicBezTo>
                  <a:pt x="146149" y="0"/>
                  <a:pt x="154236" y="3324"/>
                  <a:pt x="160189" y="9277"/>
                </a:cubicBezTo>
                <a:lnTo>
                  <a:pt x="212973" y="62161"/>
                </a:lnTo>
                <a:cubicBezTo>
                  <a:pt x="218926" y="68114"/>
                  <a:pt x="222250" y="76200"/>
                  <a:pt x="222250" y="84634"/>
                </a:cubicBezTo>
                <a:lnTo>
                  <a:pt x="222250" y="133003"/>
                </a:lnTo>
                <a:lnTo>
                  <a:pt x="156766" y="198487"/>
                </a:lnTo>
                <a:lnTo>
                  <a:pt x="135880" y="198487"/>
                </a:lnTo>
                <a:lnTo>
                  <a:pt x="127893" y="171896"/>
                </a:lnTo>
                <a:cubicBezTo>
                  <a:pt x="125561" y="164108"/>
                  <a:pt x="118418" y="158800"/>
                  <a:pt x="110282" y="158800"/>
                </a:cubicBezTo>
                <a:cubicBezTo>
                  <a:pt x="104676" y="158800"/>
                  <a:pt x="99417" y="161330"/>
                  <a:pt x="95945" y="165695"/>
                </a:cubicBezTo>
                <a:lnTo>
                  <a:pt x="66129" y="202902"/>
                </a:lnTo>
                <a:cubicBezTo>
                  <a:pt x="62012" y="208012"/>
                  <a:pt x="62855" y="215553"/>
                  <a:pt x="67965" y="219621"/>
                </a:cubicBezTo>
                <a:cubicBezTo>
                  <a:pt x="73075" y="223689"/>
                  <a:pt x="80615" y="222895"/>
                  <a:pt x="84683" y="217736"/>
                </a:cubicBezTo>
                <a:lnTo>
                  <a:pt x="108049" y="188565"/>
                </a:lnTo>
                <a:lnTo>
                  <a:pt x="115590" y="213717"/>
                </a:lnTo>
                <a:cubicBezTo>
                  <a:pt x="117078" y="218777"/>
                  <a:pt x="121741" y="222200"/>
                  <a:pt x="127000" y="222200"/>
                </a:cubicBezTo>
                <a:lnTo>
                  <a:pt x="142627" y="222200"/>
                </a:lnTo>
                <a:cubicBezTo>
                  <a:pt x="142180" y="223738"/>
                  <a:pt x="141784" y="225326"/>
                  <a:pt x="141486" y="226913"/>
                </a:cubicBezTo>
                <a:lnTo>
                  <a:pt x="136079" y="253950"/>
                </a:lnTo>
                <a:lnTo>
                  <a:pt x="63550" y="253950"/>
                </a:lnTo>
                <a:cubicBezTo>
                  <a:pt x="46038" y="253950"/>
                  <a:pt x="31800" y="239713"/>
                  <a:pt x="31800" y="222200"/>
                </a:cubicBezTo>
                <a:lnTo>
                  <a:pt x="31800" y="31700"/>
                </a:lnTo>
                <a:close/>
                <a:moveTo>
                  <a:pt x="134987" y="29021"/>
                </a:moveTo>
                <a:lnTo>
                  <a:pt x="134987" y="75406"/>
                </a:lnTo>
                <a:cubicBezTo>
                  <a:pt x="134987" y="82004"/>
                  <a:pt x="140295" y="87313"/>
                  <a:pt x="146893" y="87313"/>
                </a:cubicBezTo>
                <a:lnTo>
                  <a:pt x="193278" y="87313"/>
                </a:lnTo>
                <a:lnTo>
                  <a:pt x="134987" y="29021"/>
                </a:lnTo>
                <a:close/>
                <a:moveTo>
                  <a:pt x="164852" y="231626"/>
                </a:moveTo>
                <a:cubicBezTo>
                  <a:pt x="166092" y="225475"/>
                  <a:pt x="169118" y="219819"/>
                  <a:pt x="173534" y="215404"/>
                </a:cubicBezTo>
                <a:lnTo>
                  <a:pt x="232519" y="156418"/>
                </a:lnTo>
                <a:lnTo>
                  <a:pt x="272207" y="196106"/>
                </a:lnTo>
                <a:lnTo>
                  <a:pt x="213221" y="255091"/>
                </a:lnTo>
                <a:cubicBezTo>
                  <a:pt x="208806" y="259507"/>
                  <a:pt x="203150" y="262533"/>
                  <a:pt x="196999" y="263773"/>
                </a:cubicBezTo>
                <a:lnTo>
                  <a:pt x="167432" y="269677"/>
                </a:lnTo>
                <a:cubicBezTo>
                  <a:pt x="166985" y="269776"/>
                  <a:pt x="166489" y="269825"/>
                  <a:pt x="165993" y="269825"/>
                </a:cubicBezTo>
                <a:cubicBezTo>
                  <a:pt x="162024" y="269825"/>
                  <a:pt x="158750" y="266601"/>
                  <a:pt x="158750" y="262582"/>
                </a:cubicBezTo>
                <a:cubicBezTo>
                  <a:pt x="158750" y="262086"/>
                  <a:pt x="158800" y="261640"/>
                  <a:pt x="158899" y="261144"/>
                </a:cubicBezTo>
                <a:lnTo>
                  <a:pt x="164802" y="231577"/>
                </a:lnTo>
                <a:close/>
                <a:moveTo>
                  <a:pt x="297706" y="170607"/>
                </a:moveTo>
                <a:lnTo>
                  <a:pt x="283418" y="184894"/>
                </a:lnTo>
                <a:lnTo>
                  <a:pt x="243731" y="145207"/>
                </a:lnTo>
                <a:lnTo>
                  <a:pt x="258018" y="130919"/>
                </a:lnTo>
                <a:cubicBezTo>
                  <a:pt x="268982" y="119955"/>
                  <a:pt x="286742" y="119955"/>
                  <a:pt x="297706" y="130919"/>
                </a:cubicBezTo>
                <a:cubicBezTo>
                  <a:pt x="308670" y="141883"/>
                  <a:pt x="308670" y="159643"/>
                  <a:pt x="297706" y="170607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2" name="Text 9"/>
          <p:cNvSpPr/>
          <p:nvPr/>
        </p:nvSpPr>
        <p:spPr>
          <a:xfrm>
            <a:off x="5892800" y="3403600"/>
            <a:ext cx="401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人工校验源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892800" y="3708400"/>
            <a:ext cx="400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合同、验收单、发票、测试报告作为第二源佐证。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394325" y="4165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75" y="48171"/>
                </a:moveTo>
                <a:lnTo>
                  <a:pt x="111175" y="72777"/>
                </a:lnTo>
                <a:lnTo>
                  <a:pt x="111423" y="73025"/>
                </a:lnTo>
                <a:cubicBezTo>
                  <a:pt x="114647" y="32147"/>
                  <a:pt x="148828" y="0"/>
                  <a:pt x="190550" y="0"/>
                </a:cubicBezTo>
                <a:cubicBezTo>
                  <a:pt x="200521" y="0"/>
                  <a:pt x="210096" y="1836"/>
                  <a:pt x="218877" y="5209"/>
                </a:cubicBezTo>
                <a:cubicBezTo>
                  <a:pt x="223838" y="7094"/>
                  <a:pt x="224730" y="13395"/>
                  <a:pt x="221010" y="17165"/>
                </a:cubicBezTo>
                <a:lnTo>
                  <a:pt x="177006" y="61168"/>
                </a:lnTo>
                <a:cubicBezTo>
                  <a:pt x="175518" y="62657"/>
                  <a:pt x="174675" y="64691"/>
                  <a:pt x="174675" y="66774"/>
                </a:cubicBezTo>
                <a:lnTo>
                  <a:pt x="174675" y="87313"/>
                </a:lnTo>
                <a:cubicBezTo>
                  <a:pt x="174675" y="91678"/>
                  <a:pt x="178246" y="95250"/>
                  <a:pt x="182612" y="95250"/>
                </a:cubicBezTo>
                <a:lnTo>
                  <a:pt x="203150" y="95250"/>
                </a:lnTo>
                <a:cubicBezTo>
                  <a:pt x="205234" y="95250"/>
                  <a:pt x="207268" y="94407"/>
                  <a:pt x="208756" y="92918"/>
                </a:cubicBezTo>
                <a:lnTo>
                  <a:pt x="252760" y="48915"/>
                </a:lnTo>
                <a:cubicBezTo>
                  <a:pt x="256530" y="45145"/>
                  <a:pt x="262830" y="46087"/>
                  <a:pt x="264716" y="51048"/>
                </a:cubicBezTo>
                <a:cubicBezTo>
                  <a:pt x="268089" y="59829"/>
                  <a:pt x="269925" y="69404"/>
                  <a:pt x="269925" y="79375"/>
                </a:cubicBezTo>
                <a:cubicBezTo>
                  <a:pt x="269925" y="109438"/>
                  <a:pt x="253206" y="135632"/>
                  <a:pt x="228501" y="149076"/>
                </a:cubicBezTo>
                <a:lnTo>
                  <a:pt x="268932" y="189508"/>
                </a:lnTo>
                <a:cubicBezTo>
                  <a:pt x="278209" y="198785"/>
                  <a:pt x="278209" y="213866"/>
                  <a:pt x="268932" y="223193"/>
                </a:cubicBezTo>
                <a:lnTo>
                  <a:pt x="239117" y="253008"/>
                </a:lnTo>
                <a:cubicBezTo>
                  <a:pt x="229840" y="262285"/>
                  <a:pt x="214759" y="262285"/>
                  <a:pt x="205432" y="253008"/>
                </a:cubicBezTo>
                <a:lnTo>
                  <a:pt x="142925" y="190500"/>
                </a:lnTo>
                <a:cubicBezTo>
                  <a:pt x="129332" y="176907"/>
                  <a:pt x="126256" y="156815"/>
                  <a:pt x="133747" y="140246"/>
                </a:cubicBezTo>
                <a:lnTo>
                  <a:pt x="88751" y="95250"/>
                </a:lnTo>
                <a:lnTo>
                  <a:pt x="64145" y="95250"/>
                </a:lnTo>
                <a:cubicBezTo>
                  <a:pt x="58837" y="95250"/>
                  <a:pt x="53876" y="92621"/>
                  <a:pt x="50949" y="88205"/>
                </a:cubicBezTo>
                <a:lnTo>
                  <a:pt x="11609" y="29220"/>
                </a:lnTo>
                <a:cubicBezTo>
                  <a:pt x="9525" y="26095"/>
                  <a:pt x="9922" y="21878"/>
                  <a:pt x="12601" y="19199"/>
                </a:cubicBezTo>
                <a:lnTo>
                  <a:pt x="35123" y="-3324"/>
                </a:lnTo>
                <a:cubicBezTo>
                  <a:pt x="37802" y="-6003"/>
                  <a:pt x="41970" y="-6400"/>
                  <a:pt x="45145" y="-4316"/>
                </a:cubicBezTo>
                <a:lnTo>
                  <a:pt x="104130" y="34975"/>
                </a:lnTo>
                <a:cubicBezTo>
                  <a:pt x="108545" y="37902"/>
                  <a:pt x="111175" y="42863"/>
                  <a:pt x="111175" y="48171"/>
                </a:cubicBezTo>
                <a:close/>
                <a:moveTo>
                  <a:pt x="106958" y="147141"/>
                </a:moveTo>
                <a:cubicBezTo>
                  <a:pt x="103832" y="165497"/>
                  <a:pt x="108148" y="184894"/>
                  <a:pt x="120055" y="200422"/>
                </a:cubicBezTo>
                <a:lnTo>
                  <a:pt x="72926" y="247501"/>
                </a:lnTo>
                <a:cubicBezTo>
                  <a:pt x="58986" y="261441"/>
                  <a:pt x="36364" y="261441"/>
                  <a:pt x="22423" y="247501"/>
                </a:cubicBezTo>
                <a:cubicBezTo>
                  <a:pt x="8483" y="233561"/>
                  <a:pt x="8483" y="210939"/>
                  <a:pt x="22423" y="196999"/>
                </a:cubicBezTo>
                <a:lnTo>
                  <a:pt x="89595" y="129828"/>
                </a:lnTo>
                <a:lnTo>
                  <a:pt x="106958" y="147191"/>
                </a:ln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5" name="Text 12"/>
          <p:cNvSpPr/>
          <p:nvPr/>
        </p:nvSpPr>
        <p:spPr>
          <a:xfrm>
            <a:off x="5892800" y="4114800"/>
            <a:ext cx="454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工具链固化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892800" y="4419600"/>
            <a:ext cx="453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工具版本锁定，新增工具需过技术评审，确保口径一致。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082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周月闭环复盘：从数据到行动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13470" y="2946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86630" y="234851"/>
                </a:moveTo>
                <a:cubicBezTo>
                  <a:pt x="178237" y="226457"/>
                  <a:pt x="164663" y="226457"/>
                  <a:pt x="156359" y="234851"/>
                </a:cubicBezTo>
                <a:lnTo>
                  <a:pt x="99209" y="292001"/>
                </a:lnTo>
                <a:cubicBezTo>
                  <a:pt x="90815" y="300395"/>
                  <a:pt x="90815" y="313968"/>
                  <a:pt x="99209" y="322272"/>
                </a:cubicBezTo>
                <a:cubicBezTo>
                  <a:pt x="107603" y="330577"/>
                  <a:pt x="121176" y="330666"/>
                  <a:pt x="129480" y="322272"/>
                </a:cubicBezTo>
                <a:lnTo>
                  <a:pt x="150019" y="301734"/>
                </a:lnTo>
                <a:lnTo>
                  <a:pt x="150019" y="378619"/>
                </a:lnTo>
                <a:cubicBezTo>
                  <a:pt x="150019" y="390495"/>
                  <a:pt x="159574" y="400050"/>
                  <a:pt x="171450" y="400050"/>
                </a:cubicBezTo>
                <a:cubicBezTo>
                  <a:pt x="183326" y="400050"/>
                  <a:pt x="192881" y="390495"/>
                  <a:pt x="192881" y="378619"/>
                </a:cubicBezTo>
                <a:lnTo>
                  <a:pt x="192881" y="301734"/>
                </a:lnTo>
                <a:lnTo>
                  <a:pt x="213420" y="322272"/>
                </a:lnTo>
                <a:cubicBezTo>
                  <a:pt x="221813" y="330666"/>
                  <a:pt x="235387" y="330666"/>
                  <a:pt x="243691" y="322272"/>
                </a:cubicBezTo>
                <a:cubicBezTo>
                  <a:pt x="251996" y="313879"/>
                  <a:pt x="252085" y="300305"/>
                  <a:pt x="243691" y="292001"/>
                </a:cubicBezTo>
                <a:lnTo>
                  <a:pt x="186541" y="234851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5" name="Text 2"/>
          <p:cNvSpPr/>
          <p:nvPr/>
        </p:nvSpPr>
        <p:spPr>
          <a:xfrm>
            <a:off x="1127720" y="3505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数据上报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80877" y="3810000"/>
            <a:ext cx="120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每周五18:00前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814241" y="3479800"/>
            <a:ext cx="546100" cy="50800"/>
          </a:xfrm>
          <a:custGeom>
            <a:avLst/>
            <a:gdLst/>
            <a:ahLst/>
            <a:cxnLst/>
            <a:rect l="l" t="t" r="r" b="b"/>
            <a:pathLst>
              <a:path w="546100" h="50800">
                <a:moveTo>
                  <a:pt x="25400" y="0"/>
                </a:moveTo>
                <a:lnTo>
                  <a:pt x="520700" y="0"/>
                </a:lnTo>
                <a:cubicBezTo>
                  <a:pt x="534719" y="0"/>
                  <a:pt x="546100" y="11381"/>
                  <a:pt x="546100" y="25400"/>
                </a:cubicBezTo>
                <a:lnTo>
                  <a:pt x="546100" y="25400"/>
                </a:lnTo>
                <a:cubicBezTo>
                  <a:pt x="546100" y="39419"/>
                  <a:pt x="534719" y="50800"/>
                  <a:pt x="5207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8" name="Shape 5"/>
          <p:cNvSpPr/>
          <p:nvPr/>
        </p:nvSpPr>
        <p:spPr>
          <a:xfrm>
            <a:off x="4363641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41727" y="0"/>
                  <a:pt x="253782" y="7233"/>
                  <a:pt x="260033" y="18752"/>
                </a:cubicBezTo>
                <a:lnTo>
                  <a:pt x="452914" y="375940"/>
                </a:lnTo>
                <a:cubicBezTo>
                  <a:pt x="458897" y="387013"/>
                  <a:pt x="458629" y="400407"/>
                  <a:pt x="452199" y="411212"/>
                </a:cubicBezTo>
                <a:cubicBezTo>
                  <a:pt x="445770" y="422017"/>
                  <a:pt x="434072" y="428625"/>
                  <a:pt x="421481" y="428625"/>
                </a:cubicBezTo>
                <a:lnTo>
                  <a:pt x="35719" y="428625"/>
                </a:lnTo>
                <a:cubicBezTo>
                  <a:pt x="23128" y="428625"/>
                  <a:pt x="11519" y="422017"/>
                  <a:pt x="5001" y="411212"/>
                </a:cubicBezTo>
                <a:cubicBezTo>
                  <a:pt x="-1518" y="400407"/>
                  <a:pt x="-1697" y="387013"/>
                  <a:pt x="4286" y="375940"/>
                </a:cubicBezTo>
                <a:lnTo>
                  <a:pt x="197168" y="18752"/>
                </a:lnTo>
                <a:cubicBezTo>
                  <a:pt x="203418" y="7233"/>
                  <a:pt x="215473" y="0"/>
                  <a:pt x="228600" y="0"/>
                </a:cubicBezTo>
                <a:close/>
                <a:moveTo>
                  <a:pt x="228600" y="150019"/>
                </a:moveTo>
                <a:cubicBezTo>
                  <a:pt x="216724" y="150019"/>
                  <a:pt x="207169" y="159574"/>
                  <a:pt x="207169" y="171450"/>
                </a:cubicBezTo>
                <a:lnTo>
                  <a:pt x="207169" y="271463"/>
                </a:lnTo>
                <a:cubicBezTo>
                  <a:pt x="207169" y="283339"/>
                  <a:pt x="216724" y="292894"/>
                  <a:pt x="228600" y="292894"/>
                </a:cubicBezTo>
                <a:cubicBezTo>
                  <a:pt x="240476" y="292894"/>
                  <a:pt x="250031" y="283339"/>
                  <a:pt x="250031" y="271463"/>
                </a:cubicBezTo>
                <a:lnTo>
                  <a:pt x="250031" y="171450"/>
                </a:lnTo>
                <a:cubicBezTo>
                  <a:pt x="250031" y="159574"/>
                  <a:pt x="240476" y="150019"/>
                  <a:pt x="228600" y="150019"/>
                </a:cubicBezTo>
                <a:close/>
                <a:moveTo>
                  <a:pt x="252442" y="342900"/>
                </a:moveTo>
                <a:cubicBezTo>
                  <a:pt x="252985" y="334050"/>
                  <a:pt x="248571" y="325630"/>
                  <a:pt x="240985" y="321041"/>
                </a:cubicBezTo>
                <a:cubicBezTo>
                  <a:pt x="233398" y="316452"/>
                  <a:pt x="223891" y="316452"/>
                  <a:pt x="216305" y="321041"/>
                </a:cubicBezTo>
                <a:cubicBezTo>
                  <a:pt x="208718" y="325630"/>
                  <a:pt x="204305" y="334050"/>
                  <a:pt x="204847" y="342900"/>
                </a:cubicBezTo>
                <a:cubicBezTo>
                  <a:pt x="204305" y="351750"/>
                  <a:pt x="208718" y="360170"/>
                  <a:pt x="216305" y="364759"/>
                </a:cubicBezTo>
                <a:cubicBezTo>
                  <a:pt x="223891" y="369348"/>
                  <a:pt x="233398" y="369348"/>
                  <a:pt x="240985" y="364759"/>
                </a:cubicBezTo>
                <a:cubicBezTo>
                  <a:pt x="248571" y="360170"/>
                  <a:pt x="252985" y="351750"/>
                  <a:pt x="252442" y="342900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9" name="Text 6"/>
          <p:cNvSpPr/>
          <p:nvPr/>
        </p:nvSpPr>
        <p:spPr>
          <a:xfrm>
            <a:off x="4135041" y="3505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偏差预警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02881" y="3810000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24小时内核实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21561" y="3479800"/>
            <a:ext cx="546100" cy="50800"/>
          </a:xfrm>
          <a:custGeom>
            <a:avLst/>
            <a:gdLst/>
            <a:ahLst/>
            <a:cxnLst/>
            <a:rect l="l" t="t" r="r" b="b"/>
            <a:pathLst>
              <a:path w="546100" h="50800">
                <a:moveTo>
                  <a:pt x="25400" y="0"/>
                </a:moveTo>
                <a:lnTo>
                  <a:pt x="520700" y="0"/>
                </a:lnTo>
                <a:cubicBezTo>
                  <a:pt x="534719" y="0"/>
                  <a:pt x="546100" y="11381"/>
                  <a:pt x="546100" y="25400"/>
                </a:cubicBezTo>
                <a:lnTo>
                  <a:pt x="546100" y="25400"/>
                </a:lnTo>
                <a:cubicBezTo>
                  <a:pt x="546100" y="39419"/>
                  <a:pt x="534719" y="50800"/>
                  <a:pt x="5207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2" name="Shape 9"/>
          <p:cNvSpPr/>
          <p:nvPr/>
        </p:nvSpPr>
        <p:spPr>
          <a:xfrm>
            <a:off x="7370961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1124" y="19377"/>
                </a:moveTo>
                <a:cubicBezTo>
                  <a:pt x="401568" y="-179"/>
                  <a:pt x="369957" y="-179"/>
                  <a:pt x="350401" y="19377"/>
                </a:cubicBezTo>
                <a:lnTo>
                  <a:pt x="328613" y="41166"/>
                </a:lnTo>
                <a:lnTo>
                  <a:pt x="416034" y="128588"/>
                </a:lnTo>
                <a:lnTo>
                  <a:pt x="437823" y="106799"/>
                </a:lnTo>
                <a:cubicBezTo>
                  <a:pt x="457379" y="87243"/>
                  <a:pt x="457379" y="55632"/>
                  <a:pt x="437823" y="36076"/>
                </a:cubicBezTo>
                <a:lnTo>
                  <a:pt x="421124" y="19377"/>
                </a:lnTo>
                <a:close/>
                <a:moveTo>
                  <a:pt x="153948" y="215831"/>
                </a:moveTo>
                <a:cubicBezTo>
                  <a:pt x="148501" y="221278"/>
                  <a:pt x="144304" y="227975"/>
                  <a:pt x="141893" y="235387"/>
                </a:cubicBezTo>
                <a:lnTo>
                  <a:pt x="115461" y="314682"/>
                </a:lnTo>
                <a:cubicBezTo>
                  <a:pt x="112871" y="322362"/>
                  <a:pt x="114925" y="330845"/>
                  <a:pt x="120640" y="336649"/>
                </a:cubicBezTo>
                <a:cubicBezTo>
                  <a:pt x="126355" y="342454"/>
                  <a:pt x="134838" y="344418"/>
                  <a:pt x="142607" y="341828"/>
                </a:cubicBezTo>
                <a:lnTo>
                  <a:pt x="221903" y="315397"/>
                </a:lnTo>
                <a:cubicBezTo>
                  <a:pt x="229225" y="312986"/>
                  <a:pt x="235922" y="308789"/>
                  <a:pt x="241459" y="303341"/>
                </a:cubicBezTo>
                <a:lnTo>
                  <a:pt x="385763" y="158859"/>
                </a:lnTo>
                <a:lnTo>
                  <a:pt x="298341" y="71438"/>
                </a:lnTo>
                <a:lnTo>
                  <a:pt x="153948" y="215831"/>
                </a:lnTo>
                <a:close/>
                <a:moveTo>
                  <a:pt x="85725" y="57150"/>
                </a:moveTo>
                <a:cubicBezTo>
                  <a:pt x="38398" y="57150"/>
                  <a:pt x="0" y="95548"/>
                  <a:pt x="0" y="142875"/>
                </a:cubicBezTo>
                <a:lnTo>
                  <a:pt x="0" y="371475"/>
                </a:lnTo>
                <a:cubicBezTo>
                  <a:pt x="0" y="418802"/>
                  <a:pt x="38398" y="457200"/>
                  <a:pt x="85725" y="457200"/>
                </a:cubicBezTo>
                <a:lnTo>
                  <a:pt x="314325" y="457200"/>
                </a:lnTo>
                <a:cubicBezTo>
                  <a:pt x="361652" y="457200"/>
                  <a:pt x="400050" y="418802"/>
                  <a:pt x="400050" y="371475"/>
                </a:cubicBezTo>
                <a:lnTo>
                  <a:pt x="400050" y="285750"/>
                </a:lnTo>
                <a:cubicBezTo>
                  <a:pt x="400050" y="269944"/>
                  <a:pt x="387281" y="257175"/>
                  <a:pt x="371475" y="257175"/>
                </a:cubicBezTo>
                <a:cubicBezTo>
                  <a:pt x="355669" y="257175"/>
                  <a:pt x="342900" y="269944"/>
                  <a:pt x="342900" y="285750"/>
                </a:cubicBezTo>
                <a:lnTo>
                  <a:pt x="342900" y="371475"/>
                </a:lnTo>
                <a:cubicBezTo>
                  <a:pt x="342900" y="387281"/>
                  <a:pt x="330131" y="400050"/>
                  <a:pt x="314325" y="400050"/>
                </a:cubicBezTo>
                <a:lnTo>
                  <a:pt x="85725" y="400050"/>
                </a:lnTo>
                <a:cubicBezTo>
                  <a:pt x="69919" y="400050"/>
                  <a:pt x="57150" y="387281"/>
                  <a:pt x="57150" y="371475"/>
                </a:cubicBezTo>
                <a:lnTo>
                  <a:pt x="57150" y="142875"/>
                </a:lnTo>
                <a:cubicBezTo>
                  <a:pt x="57150" y="127069"/>
                  <a:pt x="69919" y="114300"/>
                  <a:pt x="85725" y="114300"/>
                </a:cubicBezTo>
                <a:lnTo>
                  <a:pt x="171450" y="114300"/>
                </a:lnTo>
                <a:cubicBezTo>
                  <a:pt x="187256" y="114300"/>
                  <a:pt x="200025" y="101531"/>
                  <a:pt x="200025" y="85725"/>
                </a:cubicBezTo>
                <a:cubicBezTo>
                  <a:pt x="200025" y="69919"/>
                  <a:pt x="187256" y="57150"/>
                  <a:pt x="171450" y="57150"/>
                </a:cubicBezTo>
                <a:lnTo>
                  <a:pt x="85725" y="57150"/>
                </a:ln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3" name="Text 10"/>
          <p:cNvSpPr/>
          <p:nvPr/>
        </p:nvSpPr>
        <p:spPr>
          <a:xfrm>
            <a:off x="7142361" y="3505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根因分析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832402" y="3810000"/>
            <a:ext cx="153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48小时内输出报告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828881" y="3479800"/>
            <a:ext cx="546100" cy="50800"/>
          </a:xfrm>
          <a:custGeom>
            <a:avLst/>
            <a:gdLst/>
            <a:ahLst/>
            <a:cxnLst/>
            <a:rect l="l" t="t" r="r" b="b"/>
            <a:pathLst>
              <a:path w="546100" h="50800">
                <a:moveTo>
                  <a:pt x="25400" y="0"/>
                </a:moveTo>
                <a:lnTo>
                  <a:pt x="520700" y="0"/>
                </a:lnTo>
                <a:cubicBezTo>
                  <a:pt x="534719" y="0"/>
                  <a:pt x="546100" y="11381"/>
                  <a:pt x="546100" y="25400"/>
                </a:cubicBezTo>
                <a:lnTo>
                  <a:pt x="546100" y="25400"/>
                </a:lnTo>
                <a:cubicBezTo>
                  <a:pt x="546100" y="39419"/>
                  <a:pt x="534719" y="50800"/>
                  <a:pt x="5207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6" name="Shape 13"/>
          <p:cNvSpPr/>
          <p:nvPr/>
        </p:nvSpPr>
        <p:spPr>
          <a:xfrm>
            <a:off x="10378281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8714" y="171450"/>
                </a:moveTo>
                <a:lnTo>
                  <a:pt x="435769" y="171450"/>
                </a:lnTo>
                <a:cubicBezTo>
                  <a:pt x="447645" y="171450"/>
                  <a:pt x="457200" y="161895"/>
                  <a:pt x="457200" y="150019"/>
                </a:cubicBezTo>
                <a:lnTo>
                  <a:pt x="457200" y="21431"/>
                </a:lnTo>
                <a:cubicBezTo>
                  <a:pt x="457200" y="12769"/>
                  <a:pt x="452021" y="4911"/>
                  <a:pt x="443984" y="1607"/>
                </a:cubicBezTo>
                <a:cubicBezTo>
                  <a:pt x="435947" y="-1697"/>
                  <a:pt x="426750" y="179"/>
                  <a:pt x="420588" y="6251"/>
                </a:cubicBezTo>
                <a:lnTo>
                  <a:pt x="374422" y="52507"/>
                </a:lnTo>
                <a:cubicBezTo>
                  <a:pt x="334863" y="19735"/>
                  <a:pt x="28396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ubicBezTo>
                  <a:pt x="70723" y="120997"/>
                  <a:pt x="142250" y="57150"/>
                  <a:pt x="228600" y="57150"/>
                </a:cubicBezTo>
                <a:cubicBezTo>
                  <a:pt x="268248" y="57150"/>
                  <a:pt x="304681" y="70545"/>
                  <a:pt x="333702" y="93137"/>
                </a:cubicBezTo>
                <a:lnTo>
                  <a:pt x="292001" y="134838"/>
                </a:lnTo>
                <a:cubicBezTo>
                  <a:pt x="285839" y="141000"/>
                  <a:pt x="284053" y="150197"/>
                  <a:pt x="287357" y="158234"/>
                </a:cubicBezTo>
                <a:cubicBezTo>
                  <a:pt x="290661" y="166271"/>
                  <a:pt x="298519" y="171450"/>
                  <a:pt x="307181" y="171450"/>
                </a:cubicBezTo>
                <a:lnTo>
                  <a:pt x="428714" y="171450"/>
                </a:lnTo>
                <a:close/>
                <a:moveTo>
                  <a:pt x="454968" y="261193"/>
                </a:moveTo>
                <a:cubicBezTo>
                  <a:pt x="457200" y="245566"/>
                  <a:pt x="446306" y="231100"/>
                  <a:pt x="430768" y="228868"/>
                </a:cubicBezTo>
                <a:cubicBezTo>
                  <a:pt x="415230" y="226635"/>
                  <a:pt x="400675" y="237530"/>
                  <a:pt x="398443" y="253067"/>
                </a:cubicBezTo>
                <a:cubicBezTo>
                  <a:pt x="386566" y="336113"/>
                  <a:pt x="315039" y="399961"/>
                  <a:pt x="228689" y="399961"/>
                </a:cubicBezTo>
                <a:cubicBezTo>
                  <a:pt x="189041" y="399961"/>
                  <a:pt x="152608" y="386566"/>
                  <a:pt x="123587" y="363974"/>
                </a:cubicBezTo>
                <a:lnTo>
                  <a:pt x="165199" y="322362"/>
                </a:lnTo>
                <a:cubicBezTo>
                  <a:pt x="171361" y="316200"/>
                  <a:pt x="173147" y="307003"/>
                  <a:pt x="169843" y="298966"/>
                </a:cubicBezTo>
                <a:cubicBezTo>
                  <a:pt x="166539" y="290929"/>
                  <a:pt x="158681" y="285750"/>
                  <a:pt x="150019" y="285750"/>
                </a:cubicBezTo>
                <a:lnTo>
                  <a:pt x="21431" y="285750"/>
                </a:lnTo>
                <a:cubicBezTo>
                  <a:pt x="9555" y="285750"/>
                  <a:pt x="0" y="295305"/>
                  <a:pt x="0" y="307181"/>
                </a:cubicBezTo>
                <a:lnTo>
                  <a:pt x="0" y="435769"/>
                </a:lnTo>
                <a:cubicBezTo>
                  <a:pt x="0" y="444431"/>
                  <a:pt x="5179" y="452289"/>
                  <a:pt x="13216" y="455593"/>
                </a:cubicBezTo>
                <a:cubicBezTo>
                  <a:pt x="21253" y="458897"/>
                  <a:pt x="30450" y="457021"/>
                  <a:pt x="36612" y="450949"/>
                </a:cubicBezTo>
                <a:lnTo>
                  <a:pt x="82867" y="404693"/>
                </a:lnTo>
                <a:cubicBezTo>
                  <a:pt x="122337" y="437465"/>
                  <a:pt x="17323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7" name="Text 14"/>
          <p:cNvSpPr/>
          <p:nvPr/>
        </p:nvSpPr>
        <p:spPr>
          <a:xfrm>
            <a:off x="10149681" y="3505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复盘迭代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851231" y="38100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月末输出行动清单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03200" y="4470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未整改问题自动滚入下月OKR，确保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highlight>
                  <a:srgbClr val="FFC107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PDCA闭环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>    </p:cNvPr>
          <p:cNvPicPr>
            <a:picLocks noChangeAspect="1"/>
          </p:cNvPicPr>
          <p:nvPr/>
        </p:nvPicPr>
        <p:blipFill>
          <a:blip r:embed="rId3"/>
          <a:srcRect l="56" r="0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关键工具实操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716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FlagPerf 性能评测四步法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320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标准化流程确保性能数据可复现、可对比、可审计。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641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203200" y="264160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65200" y="2641600"/>
            <a:ext cx="276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环境准备 (10min)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200" y="2946400"/>
            <a:ext cx="275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创建任务，导入配置，选择模型。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403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0" name="Text 7"/>
          <p:cNvSpPr/>
          <p:nvPr/>
        </p:nvSpPr>
        <p:spPr>
          <a:xfrm>
            <a:off x="203200" y="340360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65200" y="3403600"/>
            <a:ext cx="276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参数配置 (5min)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65200" y="3708400"/>
            <a:ext cx="275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设置并发，勾选指标，启动测试。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165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4" name="Text 11"/>
          <p:cNvSpPr/>
          <p:nvPr/>
        </p:nvSpPr>
        <p:spPr>
          <a:xfrm>
            <a:off x="203200" y="416560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65200" y="4165600"/>
            <a:ext cx="259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数据校验 (3min)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65200" y="4470400"/>
            <a:ext cx="257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检查报告完整性，缺失则重测。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927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8" name="Text 15"/>
          <p:cNvSpPr/>
          <p:nvPr/>
        </p:nvSpPr>
        <p:spPr>
          <a:xfrm>
            <a:off x="203200" y="492760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65200" y="4927600"/>
            <a:ext cx="255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报告导出 (2min)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65200" y="5232400"/>
            <a:ext cx="254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Excel+PDF双格式导出并归档。</a:t>
            </a:r>
            <a:endParaRPr lang="en-US" sz="1600" dirty="0"/>
          </a:p>
        </p:txBody>
      </p:sp>
      <p:pic>
        <p:nvPicPr>
          <p:cNvPr id="21" name="Image 1" descr="https://kimi-web-img.moonshot.cn/img/img.freepik.com/ca7633714de61998dfed9149543a315b6a221f0b.jpg">    </p:cNvPr>
          <p:cNvPicPr>
            <a:picLocks noChangeAspect="1"/>
          </p:cNvPicPr>
          <p:nvPr/>
        </p:nvPicPr>
        <p:blipFill>
          <a:blip r:embed="rId2"/>
          <a:srcRect l="15610" r="15610" t="0" b="0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pic>
        <p:nvPicPr>
          <p:cNvPr id="3" name="Image 1" descr="https://kimi-web-img.moonshot.cn/img/apifox.com/130d1a1f3b85f9ba6b155ae569a58d2ad48ce612.png">    </p:cNvPr>
          <p:cNvPicPr>
            <a:picLocks noChangeAspect="1"/>
          </p:cNvPicPr>
          <p:nvPr/>
        </p:nvPicPr>
        <p:blipFill>
          <a:blip r:embed="rId2"/>
          <a:srcRect l="27000" r="27000" t="0" b="0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9812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Jenkins 兼容性门禁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6416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自动化守护代码质量，任何兼容性问题都无处遁形。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68281" y="3302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3"/>
          <p:cNvSpPr/>
          <p:nvPr/>
        </p:nvSpPr>
        <p:spPr>
          <a:xfrm>
            <a:off x="7040761" y="3251200"/>
            <a:ext cx="5003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每日自动执行：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凌晨拉取最新框架代码，执行500+用例。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578600" y="4114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95250" y="79375"/>
                </a:moveTo>
                <a:lnTo>
                  <a:pt x="158750" y="79375"/>
                </a:lnTo>
                <a:cubicBezTo>
                  <a:pt x="167531" y="79375"/>
                  <a:pt x="174625" y="86469"/>
                  <a:pt x="174625" y="95250"/>
                </a:cubicBezTo>
                <a:lnTo>
                  <a:pt x="174625" y="158750"/>
                </a:lnTo>
                <a:cubicBezTo>
                  <a:pt x="174625" y="167531"/>
                  <a:pt x="167531" y="174625"/>
                  <a:pt x="158750" y="174625"/>
                </a:cubicBezTo>
                <a:lnTo>
                  <a:pt x="95250" y="174625"/>
                </a:lnTo>
                <a:cubicBezTo>
                  <a:pt x="86469" y="174625"/>
                  <a:pt x="79375" y="167531"/>
                  <a:pt x="79375" y="158750"/>
                </a:cubicBezTo>
                <a:lnTo>
                  <a:pt x="79375" y="95250"/>
                </a:lnTo>
                <a:cubicBezTo>
                  <a:pt x="79375" y="86469"/>
                  <a:pt x="86469" y="79375"/>
                  <a:pt x="95250" y="79375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9" name="Text 5"/>
          <p:cNvSpPr/>
          <p:nvPr/>
        </p:nvSpPr>
        <p:spPr>
          <a:xfrm>
            <a:off x="7061200" y="4064000"/>
            <a:ext cx="478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红灯即停：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通过率&lt;100%立即中断打包并邮件告警。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578600" y="4622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1" name="Text 7"/>
          <p:cNvSpPr/>
          <p:nvPr/>
        </p:nvSpPr>
        <p:spPr>
          <a:xfrm>
            <a:off x="7061200" y="4572000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趋势公开：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历史趋势图全员可见，质量状态透明。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320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GitHub 贡献者分级与激励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19812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构建清晰的开发者成长路径，让每一份贡献都有价值。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64481" y="3200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43881" y="347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26176"/>
                </a:moveTo>
                <a:lnTo>
                  <a:pt x="228600" y="402372"/>
                </a:lnTo>
                <a:lnTo>
                  <a:pt x="229046" y="402193"/>
                </a:lnTo>
                <a:cubicBezTo>
                  <a:pt x="277803" y="381923"/>
                  <a:pt x="330131" y="371475"/>
                  <a:pt x="382905" y="371475"/>
                </a:cubicBezTo>
                <a:lnTo>
                  <a:pt x="400050" y="371475"/>
                </a:lnTo>
                <a:lnTo>
                  <a:pt x="400050" y="85725"/>
                </a:lnTo>
                <a:lnTo>
                  <a:pt x="382905" y="85725"/>
                </a:lnTo>
                <a:cubicBezTo>
                  <a:pt x="345222" y="85725"/>
                  <a:pt x="307806" y="93226"/>
                  <a:pt x="272981" y="107692"/>
                </a:cubicBezTo>
                <a:cubicBezTo>
                  <a:pt x="257979" y="113943"/>
                  <a:pt x="243155" y="120104"/>
                  <a:pt x="228600" y="126176"/>
                </a:cubicBezTo>
                <a:close/>
                <a:moveTo>
                  <a:pt x="206186" y="54918"/>
                </a:moveTo>
                <a:lnTo>
                  <a:pt x="228600" y="64294"/>
                </a:lnTo>
                <a:lnTo>
                  <a:pt x="251014" y="54918"/>
                </a:lnTo>
                <a:cubicBezTo>
                  <a:pt x="292804" y="37505"/>
                  <a:pt x="337631" y="28575"/>
                  <a:pt x="382905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385763"/>
                </a:lnTo>
                <a:cubicBezTo>
                  <a:pt x="457200" y="409426"/>
                  <a:pt x="438001" y="428625"/>
                  <a:pt x="414338" y="428625"/>
                </a:cubicBezTo>
                <a:lnTo>
                  <a:pt x="382905" y="428625"/>
                </a:lnTo>
                <a:cubicBezTo>
                  <a:pt x="337631" y="428625"/>
                  <a:pt x="292804" y="437555"/>
                  <a:pt x="251014" y="454968"/>
                </a:cubicBezTo>
                <a:lnTo>
                  <a:pt x="239584" y="459700"/>
                </a:lnTo>
                <a:cubicBezTo>
                  <a:pt x="232529" y="462647"/>
                  <a:pt x="224671" y="462647"/>
                  <a:pt x="217616" y="459700"/>
                </a:cubicBezTo>
                <a:lnTo>
                  <a:pt x="206186" y="454968"/>
                </a:lnTo>
                <a:cubicBezTo>
                  <a:pt x="164396" y="437555"/>
                  <a:pt x="119569" y="428625"/>
                  <a:pt x="74295" y="428625"/>
                </a:cubicBezTo>
                <a:lnTo>
                  <a:pt x="42863" y="428625"/>
                </a:lnTo>
                <a:cubicBezTo>
                  <a:pt x="19199" y="428625"/>
                  <a:pt x="0" y="409426"/>
                  <a:pt x="0" y="385763"/>
                </a:cubicBezTo>
                <a:lnTo>
                  <a:pt x="0" y="71438"/>
                </a:lnTo>
                <a:cubicBezTo>
                  <a:pt x="0" y="47774"/>
                  <a:pt x="19199" y="28575"/>
                  <a:pt x="42863" y="28575"/>
                </a:cubicBezTo>
                <a:lnTo>
                  <a:pt x="74295" y="28575"/>
                </a:lnTo>
                <a:cubicBezTo>
                  <a:pt x="119569" y="28575"/>
                  <a:pt x="164396" y="37505"/>
                  <a:pt x="206186" y="54918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7" name="Text 4"/>
          <p:cNvSpPr/>
          <p:nvPr/>
        </p:nvSpPr>
        <p:spPr>
          <a:xfrm>
            <a:off x="1513681" y="4318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文档贡献者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9136" y="4673600"/>
            <a:ext cx="82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≥5篇Wiki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969742" y="4318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0" name="Shape 7"/>
          <p:cNvSpPr/>
          <p:nvPr/>
        </p:nvSpPr>
        <p:spPr>
          <a:xfrm>
            <a:off x="5486003" y="29972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752703" y="33020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20159" y="63341"/>
                </a:moveTo>
                <a:lnTo>
                  <a:pt x="181332" y="217646"/>
                </a:lnTo>
                <a:cubicBezTo>
                  <a:pt x="175855" y="223718"/>
                  <a:pt x="176093" y="233124"/>
                  <a:pt x="181928" y="238958"/>
                </a:cubicBezTo>
                <a:cubicBezTo>
                  <a:pt x="218242" y="275273"/>
                  <a:pt x="277178" y="275273"/>
                  <a:pt x="313492" y="238958"/>
                </a:cubicBezTo>
                <a:lnTo>
                  <a:pt x="351353" y="201097"/>
                </a:lnTo>
                <a:cubicBezTo>
                  <a:pt x="356354" y="196096"/>
                  <a:pt x="362664" y="193358"/>
                  <a:pt x="369094" y="192881"/>
                </a:cubicBezTo>
                <a:cubicBezTo>
                  <a:pt x="377190" y="192167"/>
                  <a:pt x="385524" y="194905"/>
                  <a:pt x="391716" y="201097"/>
                </a:cubicBezTo>
                <a:lnTo>
                  <a:pt x="601980" y="409575"/>
                </a:lnTo>
                <a:lnTo>
                  <a:pt x="685800" y="342900"/>
                </a:lnTo>
                <a:lnTo>
                  <a:pt x="685800" y="0"/>
                </a:lnTo>
                <a:lnTo>
                  <a:pt x="552450" y="76200"/>
                </a:lnTo>
                <a:lnTo>
                  <a:pt x="524113" y="57269"/>
                </a:lnTo>
                <a:cubicBezTo>
                  <a:pt x="505301" y="44768"/>
                  <a:pt x="483275" y="38100"/>
                  <a:pt x="460653" y="38100"/>
                </a:cubicBezTo>
                <a:lnTo>
                  <a:pt x="376833" y="38100"/>
                </a:lnTo>
                <a:cubicBezTo>
                  <a:pt x="375523" y="38100"/>
                  <a:pt x="374094" y="38100"/>
                  <a:pt x="372785" y="38219"/>
                </a:cubicBezTo>
                <a:cubicBezTo>
                  <a:pt x="352663" y="39291"/>
                  <a:pt x="333732" y="48339"/>
                  <a:pt x="320159" y="63341"/>
                </a:cubicBezTo>
                <a:close/>
                <a:moveTo>
                  <a:pt x="138827" y="179427"/>
                </a:moveTo>
                <a:lnTo>
                  <a:pt x="265986" y="38100"/>
                </a:lnTo>
                <a:lnTo>
                  <a:pt x="218837" y="38100"/>
                </a:lnTo>
                <a:cubicBezTo>
                  <a:pt x="188476" y="38100"/>
                  <a:pt x="159425" y="50125"/>
                  <a:pt x="137993" y="71557"/>
                </a:cubicBezTo>
                <a:lnTo>
                  <a:pt x="0" y="228600"/>
                </a:lnTo>
                <a:lnTo>
                  <a:pt x="0" y="647700"/>
                </a:lnTo>
                <a:lnTo>
                  <a:pt x="171450" y="485775"/>
                </a:lnTo>
                <a:lnTo>
                  <a:pt x="186214" y="498038"/>
                </a:lnTo>
                <a:cubicBezTo>
                  <a:pt x="213598" y="520898"/>
                  <a:pt x="248126" y="533400"/>
                  <a:pt x="283726" y="533400"/>
                </a:cubicBezTo>
                <a:lnTo>
                  <a:pt x="302419" y="533400"/>
                </a:lnTo>
                <a:lnTo>
                  <a:pt x="294084" y="525066"/>
                </a:lnTo>
                <a:cubicBezTo>
                  <a:pt x="282892" y="513874"/>
                  <a:pt x="282892" y="495776"/>
                  <a:pt x="294084" y="484703"/>
                </a:cubicBezTo>
                <a:cubicBezTo>
                  <a:pt x="305276" y="473631"/>
                  <a:pt x="323374" y="473512"/>
                  <a:pt x="334447" y="484703"/>
                </a:cubicBezTo>
                <a:lnTo>
                  <a:pt x="383262" y="533519"/>
                </a:lnTo>
                <a:lnTo>
                  <a:pt x="393978" y="533519"/>
                </a:lnTo>
                <a:cubicBezTo>
                  <a:pt x="416719" y="533519"/>
                  <a:pt x="438983" y="528399"/>
                  <a:pt x="459224" y="518874"/>
                </a:cubicBezTo>
                <a:lnTo>
                  <a:pt x="427434" y="486966"/>
                </a:lnTo>
                <a:cubicBezTo>
                  <a:pt x="416243" y="475774"/>
                  <a:pt x="416243" y="457676"/>
                  <a:pt x="427434" y="446603"/>
                </a:cubicBezTo>
                <a:cubicBezTo>
                  <a:pt x="438626" y="435531"/>
                  <a:pt x="456724" y="435412"/>
                  <a:pt x="467797" y="446603"/>
                </a:cubicBezTo>
                <a:lnTo>
                  <a:pt x="505897" y="484703"/>
                </a:lnTo>
                <a:lnTo>
                  <a:pt x="526732" y="463868"/>
                </a:lnTo>
                <a:cubicBezTo>
                  <a:pt x="537329" y="453271"/>
                  <a:pt x="540425" y="437912"/>
                  <a:pt x="535781" y="424458"/>
                </a:cubicBezTo>
                <a:lnTo>
                  <a:pt x="371594" y="261580"/>
                </a:lnTo>
                <a:lnTo>
                  <a:pt x="353854" y="279321"/>
                </a:lnTo>
                <a:cubicBezTo>
                  <a:pt x="295156" y="338018"/>
                  <a:pt x="200144" y="338018"/>
                  <a:pt x="141446" y="279321"/>
                </a:cubicBezTo>
                <a:cubicBezTo>
                  <a:pt x="114062" y="251936"/>
                  <a:pt x="112990" y="208002"/>
                  <a:pt x="138827" y="179308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2" name="Text 9"/>
          <p:cNvSpPr/>
          <p:nvPr/>
        </p:nvSpPr>
        <p:spPr>
          <a:xfrm>
            <a:off x="5536803" y="4318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社区维护者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426670" y="46736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≥20次Issue响应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992864" y="4318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5" name="Shape 12"/>
          <p:cNvSpPr/>
          <p:nvPr/>
        </p:nvSpPr>
        <p:spPr>
          <a:xfrm>
            <a:off x="9407525" y="2794000"/>
            <a:ext cx="1422400" cy="1422400"/>
          </a:xfrm>
          <a:custGeom>
            <a:avLst/>
            <a:gdLst/>
            <a:ahLst/>
            <a:cxnLst/>
            <a:rect l="l" t="t" r="r" b="b"/>
            <a:pathLst>
              <a:path w="1422400" h="1422400">
                <a:moveTo>
                  <a:pt x="711200" y="0"/>
                </a:moveTo>
                <a:lnTo>
                  <a:pt x="711200" y="0"/>
                </a:lnTo>
                <a:cubicBezTo>
                  <a:pt x="1103722" y="0"/>
                  <a:pt x="1422400" y="318678"/>
                  <a:pt x="1422400" y="711200"/>
                </a:cubicBezTo>
                <a:lnTo>
                  <a:pt x="1422400" y="711200"/>
                </a:lnTo>
                <a:cubicBezTo>
                  <a:pt x="1422400" y="1103722"/>
                  <a:pt x="1103722" y="1422400"/>
                  <a:pt x="711200" y="1422400"/>
                </a:cubicBezTo>
                <a:lnTo>
                  <a:pt x="711200" y="1422400"/>
                </a:lnTo>
                <a:cubicBezTo>
                  <a:pt x="318678" y="1422400"/>
                  <a:pt x="0" y="1103722"/>
                  <a:pt x="0" y="711200"/>
                </a:cubicBezTo>
                <a:lnTo>
                  <a:pt x="0" y="711200"/>
                </a:lnTo>
                <a:cubicBezTo>
                  <a:pt x="0" y="318678"/>
                  <a:pt x="318678" y="0"/>
                  <a:pt x="711200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9690100" y="31242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536972" y="1786"/>
                </a:moveTo>
                <a:cubicBezTo>
                  <a:pt x="511671" y="-5507"/>
                  <a:pt x="485329" y="9227"/>
                  <a:pt x="478036" y="34528"/>
                </a:cubicBezTo>
                <a:lnTo>
                  <a:pt x="287536" y="701278"/>
                </a:lnTo>
                <a:cubicBezTo>
                  <a:pt x="280243" y="726579"/>
                  <a:pt x="294977" y="752921"/>
                  <a:pt x="320278" y="760214"/>
                </a:cubicBezTo>
                <a:cubicBezTo>
                  <a:pt x="345579" y="767507"/>
                  <a:pt x="371921" y="752773"/>
                  <a:pt x="379214" y="727472"/>
                </a:cubicBezTo>
                <a:lnTo>
                  <a:pt x="569714" y="60722"/>
                </a:lnTo>
                <a:cubicBezTo>
                  <a:pt x="577007" y="35421"/>
                  <a:pt x="562273" y="9079"/>
                  <a:pt x="536972" y="1786"/>
                </a:cubicBezTo>
                <a:close/>
                <a:moveTo>
                  <a:pt x="633115" y="204341"/>
                </a:moveTo>
                <a:cubicBezTo>
                  <a:pt x="614511" y="222945"/>
                  <a:pt x="614511" y="253157"/>
                  <a:pt x="633115" y="271760"/>
                </a:cubicBezTo>
                <a:lnTo>
                  <a:pt x="742355" y="381000"/>
                </a:lnTo>
                <a:lnTo>
                  <a:pt x="633115" y="490240"/>
                </a:lnTo>
                <a:cubicBezTo>
                  <a:pt x="614511" y="508843"/>
                  <a:pt x="614511" y="539055"/>
                  <a:pt x="633115" y="557659"/>
                </a:cubicBezTo>
                <a:cubicBezTo>
                  <a:pt x="651718" y="576262"/>
                  <a:pt x="681930" y="576262"/>
                  <a:pt x="700534" y="557659"/>
                </a:cubicBezTo>
                <a:lnTo>
                  <a:pt x="843409" y="414784"/>
                </a:lnTo>
                <a:cubicBezTo>
                  <a:pt x="862012" y="396180"/>
                  <a:pt x="862012" y="365968"/>
                  <a:pt x="843409" y="347365"/>
                </a:cubicBezTo>
                <a:lnTo>
                  <a:pt x="700534" y="204490"/>
                </a:lnTo>
                <a:cubicBezTo>
                  <a:pt x="681930" y="185886"/>
                  <a:pt x="651718" y="185886"/>
                  <a:pt x="633115" y="204490"/>
                </a:cubicBezTo>
                <a:close/>
                <a:moveTo>
                  <a:pt x="224284" y="204341"/>
                </a:moveTo>
                <a:cubicBezTo>
                  <a:pt x="205680" y="185737"/>
                  <a:pt x="175468" y="185737"/>
                  <a:pt x="156865" y="204341"/>
                </a:cubicBezTo>
                <a:lnTo>
                  <a:pt x="13990" y="347216"/>
                </a:lnTo>
                <a:cubicBezTo>
                  <a:pt x="-4614" y="365820"/>
                  <a:pt x="-4614" y="396032"/>
                  <a:pt x="13990" y="414635"/>
                </a:cubicBezTo>
                <a:lnTo>
                  <a:pt x="156865" y="557510"/>
                </a:lnTo>
                <a:cubicBezTo>
                  <a:pt x="175468" y="576114"/>
                  <a:pt x="205680" y="576114"/>
                  <a:pt x="224284" y="557510"/>
                </a:cubicBezTo>
                <a:cubicBezTo>
                  <a:pt x="242888" y="538907"/>
                  <a:pt x="242888" y="508695"/>
                  <a:pt x="224284" y="490091"/>
                </a:cubicBezTo>
                <a:lnTo>
                  <a:pt x="115044" y="381000"/>
                </a:lnTo>
                <a:lnTo>
                  <a:pt x="224135" y="271760"/>
                </a:lnTo>
                <a:cubicBezTo>
                  <a:pt x="242739" y="253157"/>
                  <a:pt x="242739" y="222945"/>
                  <a:pt x="224135" y="204341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7" name="Text 14"/>
          <p:cNvSpPr/>
          <p:nvPr/>
        </p:nvSpPr>
        <p:spPr>
          <a:xfrm>
            <a:off x="9559925" y="4318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核心开发者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186267" y="4673600"/>
            <a:ext cx="186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≥100行代码 &amp; ≥3次PR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03200" y="5232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分级与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highlight>
                  <a:srgbClr val="FFC107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积分、认证、云服务券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挂钩，驱动持续贡献。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>    </p:cNvPr>
          <p:cNvPicPr>
            <a:picLocks noChangeAspect="1"/>
          </p:cNvPicPr>
          <p:nvPr/>
        </p:nvPicPr>
        <p:blipFill>
          <a:blip r:embed="rId3"/>
          <a:srcRect l="56" r="0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风险预警与应急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5-d3k7jg8s8jdo4os5e4i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005" y="3484245"/>
            <a:ext cx="5650865" cy="9937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5-d3k7jg8s8jdo4os5e4i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" y="3484245"/>
            <a:ext cx="5650865" cy="99377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8650" y="367982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5" name="Text 1"/>
          <p:cNvSpPr/>
          <p:nvPr/>
        </p:nvSpPr>
        <p:spPr>
          <a:xfrm>
            <a:off x="628650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454775" y="367982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7" name="Text 3"/>
          <p:cNvSpPr/>
          <p:nvPr/>
        </p:nvSpPr>
        <p:spPr>
          <a:xfrm>
            <a:off x="6454775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62915" y="2383155"/>
            <a:ext cx="2174240" cy="975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2E54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10-10-11:13:05-d3k7jg8s8jdo4os5e4h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95" y="2610485"/>
            <a:ext cx="1902460" cy="461645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10-10-11:13:05-d3k7jg8s8jdo4os5e4g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560" y="2884805"/>
            <a:ext cx="303530" cy="14287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10-10-11:13:05-d3k7jg8s8jdo4os5e4h0.png">    </p:cNvPr>
          <p:cNvPicPr>
            <a:picLocks noChangeAspect="1"/>
          </p:cNvPicPr>
          <p:nvPr/>
        </p:nvPicPr>
        <p:blipFill>
          <a:blip r:embed="rId6">
            <a:alphaModFix amt="37000"/>
          </a:blip>
          <a:srcRect l="0" r="321" t="226" b="228"/>
          <a:stretch/>
        </p:blipFill>
        <p:spPr>
          <a:xfrm>
            <a:off x="11571984" y="23052"/>
            <a:ext cx="589280" cy="556895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10-10-11:13:05-d3k7jg8s8jdo4os5e4ig.png">    </p:cNvPr>
          <p:cNvPicPr>
            <a:picLocks noChangeAspect="1"/>
          </p:cNvPicPr>
          <p:nvPr/>
        </p:nvPicPr>
        <p:blipFill>
          <a:blip r:embed="rId7"/>
          <a:srcRect l="0" r="0" t="0" b="128"/>
          <a:stretch/>
        </p:blipFill>
        <p:spPr>
          <a:xfrm>
            <a:off x="7490460" y="392430"/>
            <a:ext cx="4070350" cy="2492375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10-10-11:13:05-d3k7jg8s8jdo4os5e4i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545" y="4553585"/>
            <a:ext cx="5650865" cy="993775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10-10-11:13:05-d3k7jg8s8jdo4os5e4i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80" y="4553585"/>
            <a:ext cx="5650865" cy="993775"/>
          </a:xfrm>
          <a:prstGeom prst="rect">
            <a:avLst/>
          </a:prstGeom>
        </p:spPr>
      </p:pic>
      <p:sp>
        <p:nvSpPr>
          <p:cNvPr id="15" name="Shape 5"/>
          <p:cNvSpPr/>
          <p:nvPr/>
        </p:nvSpPr>
        <p:spPr>
          <a:xfrm>
            <a:off x="631190" y="474916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16" name="Text 6"/>
          <p:cNvSpPr/>
          <p:nvPr/>
        </p:nvSpPr>
        <p:spPr>
          <a:xfrm>
            <a:off x="631190" y="474916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6457315" y="474916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18" name="Text 8"/>
          <p:cNvSpPr/>
          <p:nvPr/>
        </p:nvSpPr>
        <p:spPr>
          <a:xfrm>
            <a:off x="6457315" y="474916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8" descr="https://kimi-img.moonshot.cn/pub/slides/slides_tmpl/image/25-10-10-11:13:05-d3k7jg8s8jdo4os5e4i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9975" y="5622925"/>
            <a:ext cx="5650865" cy="993775"/>
          </a:xfrm>
          <a:prstGeom prst="rect">
            <a:avLst/>
          </a:prstGeom>
        </p:spPr>
      </p:pic>
      <p:pic>
        <p:nvPicPr>
          <p:cNvPr id="20" name="Image 9" descr="https://kimi-img.moonshot.cn/pub/slides/slides_tmpl/image/25-10-10-11:13:05-d3k7jg8s8jdo4os5e4i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" y="5622925"/>
            <a:ext cx="5650865" cy="993775"/>
          </a:xfrm>
          <a:prstGeom prst="rect">
            <a:avLst/>
          </a:prstGeom>
        </p:spPr>
      </p:pic>
      <p:sp>
        <p:nvSpPr>
          <p:cNvPr id="21" name="Shape 9"/>
          <p:cNvSpPr/>
          <p:nvPr/>
        </p:nvSpPr>
        <p:spPr>
          <a:xfrm>
            <a:off x="642620" y="581850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22" name="Text 10"/>
          <p:cNvSpPr/>
          <p:nvPr/>
        </p:nvSpPr>
        <p:spPr>
          <a:xfrm>
            <a:off x="642620" y="581850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1"/>
          <p:cNvSpPr/>
          <p:nvPr/>
        </p:nvSpPr>
        <p:spPr>
          <a:xfrm>
            <a:off x="6468745" y="5818505"/>
            <a:ext cx="469265" cy="469265"/>
          </a:xfrm>
          <a:prstGeom prst="ellipse">
            <a:avLst/>
          </a:prstGeom>
          <a:gradFill rotWithShape="1" flip="none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24" name="Text 12"/>
          <p:cNvSpPr/>
          <p:nvPr/>
        </p:nvSpPr>
        <p:spPr>
          <a:xfrm>
            <a:off x="6468745" y="581850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13"/>
          <p:cNvSpPr/>
          <p:nvPr/>
        </p:nvSpPr>
        <p:spPr>
          <a:xfrm>
            <a:off x="662305" y="585660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6" name="Text 14"/>
          <p:cNvSpPr/>
          <p:nvPr/>
        </p:nvSpPr>
        <p:spPr>
          <a:xfrm>
            <a:off x="1111885" y="5869305"/>
            <a:ext cx="44608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9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指标全景图</a:t>
            </a:r>
            <a:endParaRPr lang="en-US" sz="1600" dirty="0"/>
          </a:p>
        </p:txBody>
      </p:sp>
      <p:sp>
        <p:nvSpPr>
          <p:cNvPr id="27" name="Text 15"/>
          <p:cNvSpPr/>
          <p:nvPr/>
        </p:nvSpPr>
        <p:spPr>
          <a:xfrm>
            <a:off x="650875" y="478726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Text 16"/>
          <p:cNvSpPr/>
          <p:nvPr/>
        </p:nvSpPr>
        <p:spPr>
          <a:xfrm>
            <a:off x="1100455" y="4799965"/>
            <a:ext cx="44608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阶段拆解与里程碑</a:t>
            </a:r>
            <a:endParaRPr lang="en-US" sz="1600" dirty="0"/>
          </a:p>
        </p:txBody>
      </p:sp>
      <p:sp>
        <p:nvSpPr>
          <p:cNvPr id="29" name="Text 17"/>
          <p:cNvSpPr/>
          <p:nvPr/>
        </p:nvSpPr>
        <p:spPr>
          <a:xfrm>
            <a:off x="648335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0" name="Text 18"/>
          <p:cNvSpPr/>
          <p:nvPr/>
        </p:nvSpPr>
        <p:spPr>
          <a:xfrm>
            <a:off x="1097915" y="3730625"/>
            <a:ext cx="44608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落地执行机制</a:t>
            </a:r>
            <a:endParaRPr lang="en-US" sz="1600" dirty="0"/>
          </a:p>
        </p:txBody>
      </p:sp>
      <p:sp>
        <p:nvSpPr>
          <p:cNvPr id="31" name="Text 19"/>
          <p:cNvSpPr/>
          <p:nvPr/>
        </p:nvSpPr>
        <p:spPr>
          <a:xfrm>
            <a:off x="6488430" y="585660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2" name="Text 20"/>
          <p:cNvSpPr/>
          <p:nvPr/>
        </p:nvSpPr>
        <p:spPr>
          <a:xfrm>
            <a:off x="6938010" y="5869305"/>
            <a:ext cx="44608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关键工具实操</a:t>
            </a:r>
            <a:endParaRPr lang="en-US" sz="1600" dirty="0"/>
          </a:p>
        </p:txBody>
      </p:sp>
      <p:sp>
        <p:nvSpPr>
          <p:cNvPr id="33" name="Text 21"/>
          <p:cNvSpPr/>
          <p:nvPr/>
        </p:nvSpPr>
        <p:spPr>
          <a:xfrm>
            <a:off x="6477000" y="478726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4" name="Text 22"/>
          <p:cNvSpPr/>
          <p:nvPr/>
        </p:nvSpPr>
        <p:spPr>
          <a:xfrm>
            <a:off x="6926580" y="4799965"/>
            <a:ext cx="44608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风险预警与应急</a:t>
            </a:r>
            <a:endParaRPr lang="en-US" sz="1600" dirty="0"/>
          </a:p>
        </p:txBody>
      </p:sp>
      <p:sp>
        <p:nvSpPr>
          <p:cNvPr id="35" name="Text 23"/>
          <p:cNvSpPr/>
          <p:nvPr/>
        </p:nvSpPr>
        <p:spPr>
          <a:xfrm>
            <a:off x="6474460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6" name="Text 24"/>
          <p:cNvSpPr/>
          <p:nvPr/>
        </p:nvSpPr>
        <p:spPr>
          <a:xfrm>
            <a:off x="6924040" y="3730625"/>
            <a:ext cx="44608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数据洞察与优化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TOP 5 风险清单与应对策略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016000"/>
            <a:ext cx="5689600" cy="1727200"/>
          </a:xfrm>
          <a:custGeom>
            <a:avLst/>
            <a:gdLst/>
            <a:ahLst/>
            <a:cxnLst/>
            <a:rect l="l" t="t" r="r" b="b"/>
            <a:pathLst>
              <a:path w="5689600" h="17272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625606"/>
                </a:lnTo>
                <a:cubicBezTo>
                  <a:pt x="5689600" y="1681715"/>
                  <a:pt x="5644115" y="1727200"/>
                  <a:pt x="558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58800" y="1727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04775" y="14288"/>
                </a:moveTo>
                <a:cubicBezTo>
                  <a:pt x="104775" y="6370"/>
                  <a:pt x="98405" y="0"/>
                  <a:pt x="90488" y="0"/>
                </a:cubicBezTo>
                <a:cubicBezTo>
                  <a:pt x="82570" y="0"/>
                  <a:pt x="76200" y="6370"/>
                  <a:pt x="76200" y="14288"/>
                </a:cubicBezTo>
                <a:lnTo>
                  <a:pt x="76200" y="38100"/>
                </a:lnTo>
                <a:cubicBezTo>
                  <a:pt x="55185" y="38100"/>
                  <a:pt x="38100" y="55185"/>
                  <a:pt x="38100" y="76200"/>
                </a:cubicBezTo>
                <a:lnTo>
                  <a:pt x="14288" y="76200"/>
                </a:lnTo>
                <a:cubicBezTo>
                  <a:pt x="6370" y="76200"/>
                  <a:pt x="0" y="82570"/>
                  <a:pt x="0" y="90488"/>
                </a:cubicBezTo>
                <a:cubicBezTo>
                  <a:pt x="0" y="98405"/>
                  <a:pt x="6370" y="104775"/>
                  <a:pt x="14288" y="104775"/>
                </a:cubicBezTo>
                <a:lnTo>
                  <a:pt x="38100" y="104775"/>
                </a:lnTo>
                <a:lnTo>
                  <a:pt x="38100" y="138113"/>
                </a:lnTo>
                <a:lnTo>
                  <a:pt x="14288" y="138113"/>
                </a:lnTo>
                <a:cubicBezTo>
                  <a:pt x="6370" y="138113"/>
                  <a:pt x="0" y="144482"/>
                  <a:pt x="0" y="152400"/>
                </a:cubicBezTo>
                <a:cubicBezTo>
                  <a:pt x="0" y="160318"/>
                  <a:pt x="6370" y="166688"/>
                  <a:pt x="14288" y="166688"/>
                </a:cubicBezTo>
                <a:lnTo>
                  <a:pt x="38100" y="166688"/>
                </a:lnTo>
                <a:lnTo>
                  <a:pt x="38100" y="200025"/>
                </a:lnTo>
                <a:lnTo>
                  <a:pt x="14288" y="200025"/>
                </a:lnTo>
                <a:cubicBezTo>
                  <a:pt x="6370" y="200025"/>
                  <a:pt x="0" y="206395"/>
                  <a:pt x="0" y="214313"/>
                </a:cubicBezTo>
                <a:cubicBezTo>
                  <a:pt x="0" y="222230"/>
                  <a:pt x="6370" y="228600"/>
                  <a:pt x="14288" y="228600"/>
                </a:cubicBezTo>
                <a:lnTo>
                  <a:pt x="38100" y="228600"/>
                </a:lnTo>
                <a:cubicBezTo>
                  <a:pt x="38100" y="249615"/>
                  <a:pt x="55185" y="266700"/>
                  <a:pt x="76200" y="266700"/>
                </a:cubicBezTo>
                <a:lnTo>
                  <a:pt x="76200" y="290513"/>
                </a:lnTo>
                <a:cubicBezTo>
                  <a:pt x="76200" y="298430"/>
                  <a:pt x="82570" y="304800"/>
                  <a:pt x="90488" y="304800"/>
                </a:cubicBezTo>
                <a:cubicBezTo>
                  <a:pt x="98405" y="304800"/>
                  <a:pt x="104775" y="298430"/>
                  <a:pt x="104775" y="290513"/>
                </a:cubicBezTo>
                <a:lnTo>
                  <a:pt x="104775" y="266700"/>
                </a:lnTo>
                <a:lnTo>
                  <a:pt x="138113" y="266700"/>
                </a:lnTo>
                <a:lnTo>
                  <a:pt x="138113" y="290513"/>
                </a:lnTo>
                <a:cubicBezTo>
                  <a:pt x="138113" y="298430"/>
                  <a:pt x="144482" y="304800"/>
                  <a:pt x="152400" y="304800"/>
                </a:cubicBezTo>
                <a:cubicBezTo>
                  <a:pt x="160318" y="304800"/>
                  <a:pt x="166688" y="298430"/>
                  <a:pt x="166688" y="290513"/>
                </a:cubicBezTo>
                <a:lnTo>
                  <a:pt x="166688" y="266700"/>
                </a:lnTo>
                <a:lnTo>
                  <a:pt x="200025" y="266700"/>
                </a:lnTo>
                <a:lnTo>
                  <a:pt x="200025" y="290513"/>
                </a:lnTo>
                <a:cubicBezTo>
                  <a:pt x="200025" y="298430"/>
                  <a:pt x="206395" y="304800"/>
                  <a:pt x="214313" y="304800"/>
                </a:cubicBezTo>
                <a:cubicBezTo>
                  <a:pt x="222230" y="304800"/>
                  <a:pt x="228600" y="298430"/>
                  <a:pt x="228600" y="290513"/>
                </a:cubicBezTo>
                <a:lnTo>
                  <a:pt x="228600" y="266700"/>
                </a:lnTo>
                <a:cubicBezTo>
                  <a:pt x="249615" y="266700"/>
                  <a:pt x="266700" y="249615"/>
                  <a:pt x="266700" y="228600"/>
                </a:cubicBezTo>
                <a:lnTo>
                  <a:pt x="290513" y="228600"/>
                </a:lnTo>
                <a:cubicBezTo>
                  <a:pt x="298430" y="228600"/>
                  <a:pt x="304800" y="222230"/>
                  <a:pt x="304800" y="214313"/>
                </a:cubicBezTo>
                <a:cubicBezTo>
                  <a:pt x="304800" y="206395"/>
                  <a:pt x="298430" y="200025"/>
                  <a:pt x="290513" y="200025"/>
                </a:cubicBezTo>
                <a:lnTo>
                  <a:pt x="266700" y="200025"/>
                </a:lnTo>
                <a:lnTo>
                  <a:pt x="266700" y="166688"/>
                </a:lnTo>
                <a:lnTo>
                  <a:pt x="290513" y="166688"/>
                </a:lnTo>
                <a:cubicBezTo>
                  <a:pt x="298430" y="166688"/>
                  <a:pt x="304800" y="160318"/>
                  <a:pt x="304800" y="152400"/>
                </a:cubicBezTo>
                <a:cubicBezTo>
                  <a:pt x="304800" y="144482"/>
                  <a:pt x="298430" y="138113"/>
                  <a:pt x="290513" y="138113"/>
                </a:cubicBezTo>
                <a:lnTo>
                  <a:pt x="266700" y="138113"/>
                </a:lnTo>
                <a:lnTo>
                  <a:pt x="266700" y="104775"/>
                </a:lnTo>
                <a:lnTo>
                  <a:pt x="290513" y="104775"/>
                </a:lnTo>
                <a:cubicBezTo>
                  <a:pt x="298430" y="104775"/>
                  <a:pt x="304800" y="98405"/>
                  <a:pt x="304800" y="90488"/>
                </a:cubicBezTo>
                <a:cubicBezTo>
                  <a:pt x="304800" y="82570"/>
                  <a:pt x="298430" y="76200"/>
                  <a:pt x="290513" y="76200"/>
                </a:cubicBezTo>
                <a:lnTo>
                  <a:pt x="266700" y="76200"/>
                </a:lnTo>
                <a:cubicBezTo>
                  <a:pt x="266700" y="55185"/>
                  <a:pt x="249615" y="38100"/>
                  <a:pt x="228600" y="38100"/>
                </a:cubicBezTo>
                <a:lnTo>
                  <a:pt x="228600" y="14288"/>
                </a:lnTo>
                <a:cubicBezTo>
                  <a:pt x="228600" y="6370"/>
                  <a:pt x="222230" y="0"/>
                  <a:pt x="214313" y="0"/>
                </a:cubicBezTo>
                <a:cubicBezTo>
                  <a:pt x="206395" y="0"/>
                  <a:pt x="200025" y="6370"/>
                  <a:pt x="200025" y="14288"/>
                </a:cubicBezTo>
                <a:lnTo>
                  <a:pt x="200025" y="38100"/>
                </a:lnTo>
                <a:lnTo>
                  <a:pt x="166688" y="38100"/>
                </a:lnTo>
                <a:lnTo>
                  <a:pt x="166688" y="14288"/>
                </a:lnTo>
                <a:cubicBezTo>
                  <a:pt x="166688" y="6370"/>
                  <a:pt x="160318" y="0"/>
                  <a:pt x="152400" y="0"/>
                </a:cubicBezTo>
                <a:cubicBezTo>
                  <a:pt x="144482" y="0"/>
                  <a:pt x="138113" y="6370"/>
                  <a:pt x="138113" y="14288"/>
                </a:cubicBezTo>
                <a:lnTo>
                  <a:pt x="138113" y="38100"/>
                </a:lnTo>
                <a:lnTo>
                  <a:pt x="104775" y="38100"/>
                </a:lnTo>
                <a:lnTo>
                  <a:pt x="104775" y="14288"/>
                </a:lnTo>
                <a:close/>
                <a:moveTo>
                  <a:pt x="95250" y="76200"/>
                </a:moveTo>
                <a:lnTo>
                  <a:pt x="209550" y="76200"/>
                </a:lnTo>
                <a:cubicBezTo>
                  <a:pt x="220087" y="76200"/>
                  <a:pt x="228600" y="84713"/>
                  <a:pt x="228600" y="95250"/>
                </a:cubicBezTo>
                <a:lnTo>
                  <a:pt x="228600" y="209550"/>
                </a:lnTo>
                <a:cubicBezTo>
                  <a:pt x="228600" y="220087"/>
                  <a:pt x="220087" y="228600"/>
                  <a:pt x="209550" y="228600"/>
                </a:cubicBezTo>
                <a:lnTo>
                  <a:pt x="95250" y="228600"/>
                </a:lnTo>
                <a:cubicBezTo>
                  <a:pt x="84713" y="228600"/>
                  <a:pt x="76200" y="220087"/>
                  <a:pt x="76200" y="209550"/>
                </a:cubicBezTo>
                <a:lnTo>
                  <a:pt x="76200" y="95250"/>
                </a:lnTo>
                <a:cubicBezTo>
                  <a:pt x="76200" y="84713"/>
                  <a:pt x="84713" y="76200"/>
                  <a:pt x="95250" y="76200"/>
                </a:cubicBezTo>
                <a:close/>
                <a:moveTo>
                  <a:pt x="104775" y="104775"/>
                </a:moveTo>
                <a:lnTo>
                  <a:pt x="104775" y="200025"/>
                </a:lnTo>
                <a:lnTo>
                  <a:pt x="200025" y="200025"/>
                </a:lnTo>
                <a:lnTo>
                  <a:pt x="200025" y="104775"/>
                </a:lnTo>
                <a:lnTo>
                  <a:pt x="104775" y="10477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1168400" y="1600200"/>
            <a:ext cx="287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芯片交付延迟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8400" y="1905000"/>
            <a:ext cx="285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提前储备3家替代厂商，并行适配。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1016000"/>
            <a:ext cx="5689600" cy="1727200"/>
          </a:xfrm>
          <a:custGeom>
            <a:avLst/>
            <a:gdLst/>
            <a:ahLst/>
            <a:cxnLst/>
            <a:rect l="l" t="t" r="r" b="b"/>
            <a:pathLst>
              <a:path w="5689600" h="17272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625606"/>
                </a:lnTo>
                <a:cubicBezTo>
                  <a:pt x="5689600" y="1681715"/>
                  <a:pt x="5644115" y="1727200"/>
                  <a:pt x="558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80B0F2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572250" y="1727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47625" y="61912"/>
                </a:moveTo>
                <a:cubicBezTo>
                  <a:pt x="55510" y="61912"/>
                  <a:pt x="61912" y="55510"/>
                  <a:pt x="61912" y="47625"/>
                </a:cubicBezTo>
                <a:cubicBezTo>
                  <a:pt x="61912" y="39740"/>
                  <a:pt x="55510" y="33338"/>
                  <a:pt x="47625" y="33338"/>
                </a:cubicBezTo>
                <a:cubicBezTo>
                  <a:pt x="39740" y="33338"/>
                  <a:pt x="33338" y="39740"/>
                  <a:pt x="33338" y="47625"/>
                </a:cubicBezTo>
                <a:cubicBezTo>
                  <a:pt x="33338" y="55510"/>
                  <a:pt x="39740" y="61912"/>
                  <a:pt x="47625" y="61912"/>
                </a:cubicBezTo>
                <a:close/>
                <a:moveTo>
                  <a:pt x="95250" y="47625"/>
                </a:moveTo>
                <a:cubicBezTo>
                  <a:pt x="95250" y="67151"/>
                  <a:pt x="83522" y="83939"/>
                  <a:pt x="66675" y="91261"/>
                </a:cubicBezTo>
                <a:lnTo>
                  <a:pt x="66675" y="133350"/>
                </a:lnTo>
                <a:lnTo>
                  <a:pt x="171450" y="133350"/>
                </a:lnTo>
                <a:cubicBezTo>
                  <a:pt x="187226" y="133350"/>
                  <a:pt x="200025" y="120551"/>
                  <a:pt x="200025" y="104775"/>
                </a:cubicBezTo>
                <a:lnTo>
                  <a:pt x="200025" y="91261"/>
                </a:lnTo>
                <a:cubicBezTo>
                  <a:pt x="183178" y="83939"/>
                  <a:pt x="171450" y="67151"/>
                  <a:pt x="171450" y="47625"/>
                </a:cubicBezTo>
                <a:cubicBezTo>
                  <a:pt x="171450" y="21312"/>
                  <a:pt x="192762" y="0"/>
                  <a:pt x="219075" y="0"/>
                </a:cubicBezTo>
                <a:cubicBezTo>
                  <a:pt x="245388" y="0"/>
                  <a:pt x="266700" y="21312"/>
                  <a:pt x="266700" y="47625"/>
                </a:cubicBezTo>
                <a:cubicBezTo>
                  <a:pt x="266700" y="67151"/>
                  <a:pt x="254972" y="83939"/>
                  <a:pt x="238125" y="91261"/>
                </a:cubicBezTo>
                <a:lnTo>
                  <a:pt x="238125" y="104775"/>
                </a:lnTo>
                <a:cubicBezTo>
                  <a:pt x="238125" y="141625"/>
                  <a:pt x="208300" y="171450"/>
                  <a:pt x="171450" y="171450"/>
                </a:cubicBezTo>
                <a:lnTo>
                  <a:pt x="66675" y="171450"/>
                </a:lnTo>
                <a:lnTo>
                  <a:pt x="66675" y="213539"/>
                </a:lnTo>
                <a:cubicBezTo>
                  <a:pt x="83522" y="220861"/>
                  <a:pt x="95250" y="237649"/>
                  <a:pt x="95250" y="257175"/>
                </a:cubicBezTo>
                <a:cubicBezTo>
                  <a:pt x="95250" y="283488"/>
                  <a:pt x="73938" y="304800"/>
                  <a:pt x="47625" y="304800"/>
                </a:cubicBezTo>
                <a:cubicBezTo>
                  <a:pt x="21312" y="304800"/>
                  <a:pt x="0" y="283488"/>
                  <a:pt x="0" y="257175"/>
                </a:cubicBezTo>
                <a:cubicBezTo>
                  <a:pt x="0" y="237649"/>
                  <a:pt x="11728" y="220861"/>
                  <a:pt x="28575" y="213539"/>
                </a:cubicBezTo>
                <a:lnTo>
                  <a:pt x="28575" y="91321"/>
                </a:lnTo>
                <a:cubicBezTo>
                  <a:pt x="11728" y="83939"/>
                  <a:pt x="0" y="67151"/>
                  <a:pt x="0" y="47625"/>
                </a:cubicBezTo>
                <a:cubicBezTo>
                  <a:pt x="0" y="21312"/>
                  <a:pt x="21312" y="0"/>
                  <a:pt x="47625" y="0"/>
                </a:cubicBezTo>
                <a:cubicBezTo>
                  <a:pt x="73938" y="0"/>
                  <a:pt x="95250" y="21312"/>
                  <a:pt x="95250" y="47625"/>
                </a:cubicBezTo>
                <a:close/>
                <a:moveTo>
                  <a:pt x="233363" y="47625"/>
                </a:moveTo>
                <a:cubicBezTo>
                  <a:pt x="233363" y="39740"/>
                  <a:pt x="226960" y="33338"/>
                  <a:pt x="219075" y="33338"/>
                </a:cubicBezTo>
                <a:cubicBezTo>
                  <a:pt x="211190" y="33338"/>
                  <a:pt x="204787" y="39740"/>
                  <a:pt x="204787" y="47625"/>
                </a:cubicBezTo>
                <a:cubicBezTo>
                  <a:pt x="204787" y="55510"/>
                  <a:pt x="211190" y="61912"/>
                  <a:pt x="219075" y="61912"/>
                </a:cubicBezTo>
                <a:cubicBezTo>
                  <a:pt x="226960" y="61912"/>
                  <a:pt x="233363" y="55510"/>
                  <a:pt x="233363" y="47625"/>
                </a:cubicBezTo>
                <a:close/>
                <a:moveTo>
                  <a:pt x="47625" y="271463"/>
                </a:moveTo>
                <a:cubicBezTo>
                  <a:pt x="55510" y="271463"/>
                  <a:pt x="61912" y="265060"/>
                  <a:pt x="61912" y="257175"/>
                </a:cubicBezTo>
                <a:cubicBezTo>
                  <a:pt x="61912" y="249290"/>
                  <a:pt x="55510" y="242888"/>
                  <a:pt x="47625" y="242888"/>
                </a:cubicBezTo>
                <a:cubicBezTo>
                  <a:pt x="39740" y="242888"/>
                  <a:pt x="33338" y="249290"/>
                  <a:pt x="33338" y="257175"/>
                </a:cubicBezTo>
                <a:cubicBezTo>
                  <a:pt x="33338" y="265060"/>
                  <a:pt x="39740" y="271463"/>
                  <a:pt x="47625" y="271463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0" name="Text 7"/>
          <p:cNvSpPr/>
          <p:nvPr/>
        </p:nvSpPr>
        <p:spPr>
          <a:xfrm>
            <a:off x="7162800" y="1600200"/>
            <a:ext cx="259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框架接口变更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162800" y="1905000"/>
            <a:ext cx="257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设专职工程师跟踪，预留缓冲。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2946400"/>
            <a:ext cx="5689600" cy="1727200"/>
          </a:xfrm>
          <a:custGeom>
            <a:avLst/>
            <a:gdLst/>
            <a:ahLst/>
            <a:cxnLst/>
            <a:rect l="l" t="t" r="r" b="b"/>
            <a:pathLst>
              <a:path w="5689600" h="17272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625606"/>
                </a:lnTo>
                <a:cubicBezTo>
                  <a:pt x="5689600" y="1681715"/>
                  <a:pt x="5644115" y="1727200"/>
                  <a:pt x="558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77850" y="3657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95250"/>
                </a:lnTo>
                <a:cubicBezTo>
                  <a:pt x="0" y="116265"/>
                  <a:pt x="17085" y="133350"/>
                  <a:pt x="38100" y="133350"/>
                </a:cubicBezTo>
                <a:lnTo>
                  <a:pt x="228600" y="133350"/>
                </a:lnTo>
                <a:cubicBezTo>
                  <a:pt x="249615" y="133350"/>
                  <a:pt x="266700" y="116265"/>
                  <a:pt x="266700" y="952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166688" y="61912"/>
                </a:moveTo>
                <a:cubicBezTo>
                  <a:pt x="174573" y="61912"/>
                  <a:pt x="180975" y="68315"/>
                  <a:pt x="180975" y="76200"/>
                </a:cubicBezTo>
                <a:cubicBezTo>
                  <a:pt x="180975" y="84085"/>
                  <a:pt x="174573" y="90488"/>
                  <a:pt x="166688" y="90488"/>
                </a:cubicBezTo>
                <a:cubicBezTo>
                  <a:pt x="158802" y="90488"/>
                  <a:pt x="152400" y="84085"/>
                  <a:pt x="152400" y="76200"/>
                </a:cubicBezTo>
                <a:cubicBezTo>
                  <a:pt x="152400" y="68315"/>
                  <a:pt x="158802" y="61912"/>
                  <a:pt x="166688" y="61912"/>
                </a:cubicBezTo>
                <a:close/>
                <a:moveTo>
                  <a:pt x="200025" y="76200"/>
                </a:moveTo>
                <a:cubicBezTo>
                  <a:pt x="200025" y="68315"/>
                  <a:pt x="206427" y="61912"/>
                  <a:pt x="214313" y="61912"/>
                </a:cubicBezTo>
                <a:cubicBezTo>
                  <a:pt x="222198" y="61912"/>
                  <a:pt x="228600" y="68315"/>
                  <a:pt x="228600" y="76200"/>
                </a:cubicBezTo>
                <a:cubicBezTo>
                  <a:pt x="228600" y="84085"/>
                  <a:pt x="222198" y="90488"/>
                  <a:pt x="214313" y="90488"/>
                </a:cubicBezTo>
                <a:cubicBezTo>
                  <a:pt x="206427" y="90488"/>
                  <a:pt x="200025" y="84085"/>
                  <a:pt x="200025" y="76200"/>
                </a:cubicBezTo>
                <a:close/>
                <a:moveTo>
                  <a:pt x="38100" y="171450"/>
                </a:moveTo>
                <a:cubicBezTo>
                  <a:pt x="17085" y="171450"/>
                  <a:pt x="0" y="188535"/>
                  <a:pt x="0" y="2095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209550"/>
                </a:lnTo>
                <a:cubicBezTo>
                  <a:pt x="266700" y="188535"/>
                  <a:pt x="249615" y="171450"/>
                  <a:pt x="228600" y="171450"/>
                </a:cubicBezTo>
                <a:lnTo>
                  <a:pt x="38100" y="171450"/>
                </a:lnTo>
                <a:close/>
                <a:moveTo>
                  <a:pt x="166688" y="214313"/>
                </a:moveTo>
                <a:cubicBezTo>
                  <a:pt x="174573" y="214313"/>
                  <a:pt x="180975" y="220715"/>
                  <a:pt x="180975" y="228600"/>
                </a:cubicBezTo>
                <a:cubicBezTo>
                  <a:pt x="180975" y="236485"/>
                  <a:pt x="174573" y="242888"/>
                  <a:pt x="166688" y="242888"/>
                </a:cubicBezTo>
                <a:cubicBezTo>
                  <a:pt x="158802" y="242888"/>
                  <a:pt x="152400" y="236485"/>
                  <a:pt x="152400" y="228600"/>
                </a:cubicBezTo>
                <a:cubicBezTo>
                  <a:pt x="152400" y="220715"/>
                  <a:pt x="158802" y="214313"/>
                  <a:pt x="166688" y="214313"/>
                </a:cubicBezTo>
                <a:close/>
                <a:moveTo>
                  <a:pt x="200025" y="228600"/>
                </a:moveTo>
                <a:cubicBezTo>
                  <a:pt x="200025" y="220715"/>
                  <a:pt x="206427" y="214313"/>
                  <a:pt x="214313" y="214313"/>
                </a:cubicBezTo>
                <a:cubicBezTo>
                  <a:pt x="222198" y="214313"/>
                  <a:pt x="228600" y="220715"/>
                  <a:pt x="228600" y="228600"/>
                </a:cubicBezTo>
                <a:cubicBezTo>
                  <a:pt x="228600" y="236485"/>
                  <a:pt x="222198" y="242888"/>
                  <a:pt x="214313" y="242888"/>
                </a:cubicBezTo>
                <a:cubicBezTo>
                  <a:pt x="206427" y="242888"/>
                  <a:pt x="200025" y="236485"/>
                  <a:pt x="200025" y="228600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400" y="3530600"/>
            <a:ext cx="200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超节点资源冲突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68400" y="3835400"/>
            <a:ext cx="199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夜间压测+云备份方案。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48400" y="2946400"/>
            <a:ext cx="5689600" cy="1727200"/>
          </a:xfrm>
          <a:custGeom>
            <a:avLst/>
            <a:gdLst/>
            <a:ahLst/>
            <a:cxnLst/>
            <a:rect l="l" t="t" r="r" b="b"/>
            <a:pathLst>
              <a:path w="5689600" h="17272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625606"/>
                </a:lnTo>
                <a:cubicBezTo>
                  <a:pt x="5689600" y="1681715"/>
                  <a:pt x="5644115" y="1727200"/>
                  <a:pt x="5588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80B0F2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534150" y="3657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28600" y="85725"/>
                </a:moveTo>
                <a:cubicBezTo>
                  <a:pt x="228600" y="143589"/>
                  <a:pt x="177403" y="190500"/>
                  <a:pt x="114300" y="190500"/>
                </a:cubicBezTo>
                <a:cubicBezTo>
                  <a:pt x="98405" y="190500"/>
                  <a:pt x="83284" y="187523"/>
                  <a:pt x="69533" y="182166"/>
                </a:cubicBezTo>
                <a:lnTo>
                  <a:pt x="20955" y="207883"/>
                </a:lnTo>
                <a:cubicBezTo>
                  <a:pt x="15419" y="210800"/>
                  <a:pt x="8632" y="209788"/>
                  <a:pt x="4167" y="205383"/>
                </a:cubicBezTo>
                <a:cubicBezTo>
                  <a:pt x="-298" y="200978"/>
                  <a:pt x="-1310" y="194131"/>
                  <a:pt x="1667" y="188595"/>
                </a:cubicBezTo>
                <a:lnTo>
                  <a:pt x="22860" y="148590"/>
                </a:lnTo>
                <a:cubicBezTo>
                  <a:pt x="8513" y="131088"/>
                  <a:pt x="0" y="109299"/>
                  <a:pt x="0" y="85725"/>
                </a:cubicBezTo>
                <a:cubicBezTo>
                  <a:pt x="0" y="27861"/>
                  <a:pt x="51197" y="-19050"/>
                  <a:pt x="114300" y="-19050"/>
                </a:cubicBezTo>
                <a:cubicBezTo>
                  <a:pt x="177403" y="-19050"/>
                  <a:pt x="228600" y="27861"/>
                  <a:pt x="228600" y="85725"/>
                </a:cubicBezTo>
                <a:close/>
                <a:moveTo>
                  <a:pt x="228600" y="304800"/>
                </a:moveTo>
                <a:cubicBezTo>
                  <a:pt x="172581" y="304800"/>
                  <a:pt x="125968" y="267831"/>
                  <a:pt x="116205" y="219075"/>
                </a:cubicBezTo>
                <a:cubicBezTo>
                  <a:pt x="187643" y="218182"/>
                  <a:pt x="249734" y="167342"/>
                  <a:pt x="256580" y="98405"/>
                </a:cubicBezTo>
                <a:cubicBezTo>
                  <a:pt x="306169" y="109835"/>
                  <a:pt x="342900" y="150971"/>
                  <a:pt x="342900" y="200025"/>
                </a:cubicBezTo>
                <a:cubicBezTo>
                  <a:pt x="342900" y="223599"/>
                  <a:pt x="334387" y="245388"/>
                  <a:pt x="320040" y="262890"/>
                </a:cubicBezTo>
                <a:lnTo>
                  <a:pt x="341233" y="302895"/>
                </a:lnTo>
                <a:cubicBezTo>
                  <a:pt x="344150" y="308431"/>
                  <a:pt x="343138" y="315218"/>
                  <a:pt x="338733" y="319683"/>
                </a:cubicBezTo>
                <a:cubicBezTo>
                  <a:pt x="334328" y="324148"/>
                  <a:pt x="327481" y="325160"/>
                  <a:pt x="321945" y="322183"/>
                </a:cubicBezTo>
                <a:lnTo>
                  <a:pt x="273368" y="296466"/>
                </a:lnTo>
                <a:cubicBezTo>
                  <a:pt x="259616" y="301823"/>
                  <a:pt x="244495" y="304800"/>
                  <a:pt x="228600" y="304800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8" name="Text 15"/>
          <p:cNvSpPr/>
          <p:nvPr/>
        </p:nvSpPr>
        <p:spPr>
          <a:xfrm>
            <a:off x="7162800" y="35306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厂商意见分歧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162800" y="3835400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成立标准协调小组，技术可行性优先。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254000" y="4876800"/>
            <a:ext cx="11684000" cy="1727200"/>
          </a:xfrm>
          <a:custGeom>
            <a:avLst/>
            <a:gdLst/>
            <a:ahLst/>
            <a:cxnLst/>
            <a:rect l="l" t="t" r="r" b="b"/>
            <a:pathLst>
              <a:path w="11684000" h="1727200">
                <a:moveTo>
                  <a:pt x="101594" y="0"/>
                </a:moveTo>
                <a:lnTo>
                  <a:pt x="11582406" y="0"/>
                </a:lnTo>
                <a:cubicBezTo>
                  <a:pt x="11638515" y="0"/>
                  <a:pt x="11684000" y="45485"/>
                  <a:pt x="11684000" y="101594"/>
                </a:cubicBezTo>
                <a:lnTo>
                  <a:pt x="11684000" y="1625606"/>
                </a:lnTo>
                <a:cubicBezTo>
                  <a:pt x="11684000" y="1681715"/>
                  <a:pt x="11638515" y="1727200"/>
                  <a:pt x="115824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558800" y="5588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9653" y="21610"/>
                </a:moveTo>
                <a:cubicBezTo>
                  <a:pt x="86142" y="26134"/>
                  <a:pt x="87690" y="35064"/>
                  <a:pt x="83165" y="41493"/>
                </a:cubicBezTo>
                <a:lnTo>
                  <a:pt x="49828" y="89118"/>
                </a:lnTo>
                <a:cubicBezTo>
                  <a:pt x="47387" y="92571"/>
                  <a:pt x="43577" y="94774"/>
                  <a:pt x="39350" y="95131"/>
                </a:cubicBezTo>
                <a:cubicBezTo>
                  <a:pt x="35123" y="95488"/>
                  <a:pt x="30956" y="94059"/>
                  <a:pt x="27980" y="91083"/>
                </a:cubicBezTo>
                <a:lnTo>
                  <a:pt x="4167" y="67270"/>
                </a:lnTo>
                <a:cubicBezTo>
                  <a:pt x="-1369" y="61674"/>
                  <a:pt x="-1369" y="52626"/>
                  <a:pt x="4167" y="47030"/>
                </a:cubicBezTo>
                <a:cubicBezTo>
                  <a:pt x="9704" y="41434"/>
                  <a:pt x="18812" y="41493"/>
                  <a:pt x="24408" y="47030"/>
                </a:cubicBezTo>
                <a:lnTo>
                  <a:pt x="36195" y="58817"/>
                </a:lnTo>
                <a:lnTo>
                  <a:pt x="59769" y="25122"/>
                </a:lnTo>
                <a:cubicBezTo>
                  <a:pt x="64294" y="18633"/>
                  <a:pt x="73223" y="17085"/>
                  <a:pt x="79653" y="21610"/>
                </a:cubicBezTo>
                <a:close/>
                <a:moveTo>
                  <a:pt x="79653" y="116860"/>
                </a:moveTo>
                <a:cubicBezTo>
                  <a:pt x="86142" y="121384"/>
                  <a:pt x="87690" y="130314"/>
                  <a:pt x="83165" y="136743"/>
                </a:cubicBezTo>
                <a:lnTo>
                  <a:pt x="49828" y="184368"/>
                </a:lnTo>
                <a:cubicBezTo>
                  <a:pt x="47387" y="187821"/>
                  <a:pt x="43577" y="190024"/>
                  <a:pt x="39350" y="190381"/>
                </a:cubicBezTo>
                <a:cubicBezTo>
                  <a:pt x="35123" y="190738"/>
                  <a:pt x="30956" y="189309"/>
                  <a:pt x="27980" y="186333"/>
                </a:cubicBezTo>
                <a:lnTo>
                  <a:pt x="4167" y="162520"/>
                </a:lnTo>
                <a:cubicBezTo>
                  <a:pt x="-1429" y="156924"/>
                  <a:pt x="-1429" y="147876"/>
                  <a:pt x="4167" y="142339"/>
                </a:cubicBezTo>
                <a:cubicBezTo>
                  <a:pt x="9763" y="136803"/>
                  <a:pt x="18812" y="136743"/>
                  <a:pt x="24348" y="142339"/>
                </a:cubicBezTo>
                <a:lnTo>
                  <a:pt x="36135" y="154126"/>
                </a:lnTo>
                <a:lnTo>
                  <a:pt x="59710" y="120432"/>
                </a:lnTo>
                <a:cubicBezTo>
                  <a:pt x="64234" y="113943"/>
                  <a:pt x="73164" y="112395"/>
                  <a:pt x="79593" y="116919"/>
                </a:cubicBezTo>
                <a:close/>
                <a:moveTo>
                  <a:pt x="133350" y="57150"/>
                </a:moveTo>
                <a:cubicBezTo>
                  <a:pt x="133350" y="46613"/>
                  <a:pt x="141863" y="38100"/>
                  <a:pt x="152400" y="38100"/>
                </a:cubicBezTo>
                <a:lnTo>
                  <a:pt x="285750" y="38100"/>
                </a:lnTo>
                <a:cubicBezTo>
                  <a:pt x="296287" y="38100"/>
                  <a:pt x="304800" y="46613"/>
                  <a:pt x="304800" y="57150"/>
                </a:cubicBezTo>
                <a:cubicBezTo>
                  <a:pt x="304800" y="67687"/>
                  <a:pt x="296287" y="76200"/>
                  <a:pt x="285750" y="76200"/>
                </a:cubicBezTo>
                <a:lnTo>
                  <a:pt x="152400" y="76200"/>
                </a:lnTo>
                <a:cubicBezTo>
                  <a:pt x="141863" y="76200"/>
                  <a:pt x="133350" y="67687"/>
                  <a:pt x="133350" y="57150"/>
                </a:cubicBezTo>
                <a:close/>
                <a:moveTo>
                  <a:pt x="133350" y="152400"/>
                </a:moveTo>
                <a:cubicBezTo>
                  <a:pt x="133350" y="141863"/>
                  <a:pt x="141863" y="133350"/>
                  <a:pt x="15240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152400" y="171450"/>
                </a:lnTo>
                <a:cubicBezTo>
                  <a:pt x="141863" y="171450"/>
                  <a:pt x="133350" y="162937"/>
                  <a:pt x="133350" y="152400"/>
                </a:cubicBezTo>
                <a:close/>
                <a:moveTo>
                  <a:pt x="95250" y="247650"/>
                </a:moveTo>
                <a:cubicBezTo>
                  <a:pt x="95250" y="237113"/>
                  <a:pt x="103763" y="228600"/>
                  <a:pt x="114300" y="228600"/>
                </a:cubicBezTo>
                <a:lnTo>
                  <a:pt x="285750" y="228600"/>
                </a:lnTo>
                <a:cubicBezTo>
                  <a:pt x="296287" y="228600"/>
                  <a:pt x="304800" y="237113"/>
                  <a:pt x="304800" y="247650"/>
                </a:cubicBezTo>
                <a:cubicBezTo>
                  <a:pt x="304800" y="258187"/>
                  <a:pt x="296287" y="266700"/>
                  <a:pt x="285750" y="266700"/>
                </a:cubicBezTo>
                <a:lnTo>
                  <a:pt x="114300" y="266700"/>
                </a:lnTo>
                <a:cubicBezTo>
                  <a:pt x="103763" y="266700"/>
                  <a:pt x="95250" y="258187"/>
                  <a:pt x="95250" y="247650"/>
                </a:cubicBezTo>
                <a:close/>
                <a:moveTo>
                  <a:pt x="38100" y="223838"/>
                </a:moveTo>
                <a:cubicBezTo>
                  <a:pt x="51242" y="223838"/>
                  <a:pt x="61912" y="234508"/>
                  <a:pt x="61912" y="247650"/>
                </a:cubicBezTo>
                <a:cubicBezTo>
                  <a:pt x="61912" y="260792"/>
                  <a:pt x="51242" y="271463"/>
                  <a:pt x="38100" y="271463"/>
                </a:cubicBezTo>
                <a:cubicBezTo>
                  <a:pt x="24958" y="271463"/>
                  <a:pt x="14288" y="260792"/>
                  <a:pt x="14288" y="247650"/>
                </a:cubicBezTo>
                <a:cubicBezTo>
                  <a:pt x="14288" y="234508"/>
                  <a:pt x="24958" y="223838"/>
                  <a:pt x="38100" y="223838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2" name="Text 19"/>
          <p:cNvSpPr/>
          <p:nvPr/>
        </p:nvSpPr>
        <p:spPr>
          <a:xfrm>
            <a:off x="1168400" y="5461000"/>
            <a:ext cx="290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POC效果不佳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168400" y="5765800"/>
            <a:ext cx="289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安排1对1技术支持，快速迭代优化。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192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红色预警升级流程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796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建立快速响应机制，确保重大风险得到及时处置。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489200"/>
            <a:ext cx="5537200" cy="914400"/>
          </a:xfrm>
          <a:custGeom>
            <a:avLst/>
            <a:gdLst/>
            <a:ahLst/>
            <a:cxnLst/>
            <a:rect l="l" t="t" r="r" b="b"/>
            <a:pathLst>
              <a:path w="5537200" h="914400">
                <a:moveTo>
                  <a:pt x="101599" y="0"/>
                </a:moveTo>
                <a:lnTo>
                  <a:pt x="5435601" y="0"/>
                </a:lnTo>
                <a:cubicBezTo>
                  <a:pt x="5491713" y="0"/>
                  <a:pt x="5537200" y="45487"/>
                  <a:pt x="5537200" y="101599"/>
                </a:cubicBezTo>
                <a:lnTo>
                  <a:pt x="5537200" y="812801"/>
                </a:lnTo>
                <a:cubicBezTo>
                  <a:pt x="5537200" y="868913"/>
                  <a:pt x="5491713" y="914400"/>
                  <a:pt x="5435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23875" y="2755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7" name="Text 4"/>
          <p:cNvSpPr/>
          <p:nvPr/>
        </p:nvSpPr>
        <p:spPr>
          <a:xfrm>
            <a:off x="1219200" y="2641600"/>
            <a:ext cx="373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触发条件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19200" y="2997200"/>
            <a:ext cx="3708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指标连续两周偏差&gt;15% 或 关键路径逾期&gt;3天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606800"/>
            <a:ext cx="5537200" cy="914400"/>
          </a:xfrm>
          <a:custGeom>
            <a:avLst/>
            <a:gdLst/>
            <a:ahLst/>
            <a:cxnLst/>
            <a:rect l="l" t="t" r="r" b="b"/>
            <a:pathLst>
              <a:path w="5537200" h="914400">
                <a:moveTo>
                  <a:pt x="101599" y="0"/>
                </a:moveTo>
                <a:lnTo>
                  <a:pt x="5435601" y="0"/>
                </a:lnTo>
                <a:cubicBezTo>
                  <a:pt x="5491713" y="0"/>
                  <a:pt x="5537200" y="45487"/>
                  <a:pt x="5537200" y="101599"/>
                </a:cubicBezTo>
                <a:lnTo>
                  <a:pt x="5537200" y="812801"/>
                </a:lnTo>
                <a:cubicBezTo>
                  <a:pt x="5537200" y="868913"/>
                  <a:pt x="5491713" y="914400"/>
                  <a:pt x="5435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23875" y="387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43198" y="14064"/>
                </a:moveTo>
                <a:cubicBezTo>
                  <a:pt x="351755" y="17859"/>
                  <a:pt x="357188" y="26343"/>
                  <a:pt x="357188" y="35719"/>
                </a:cubicBezTo>
                <a:lnTo>
                  <a:pt x="357188" y="345281"/>
                </a:lnTo>
                <a:cubicBezTo>
                  <a:pt x="357188" y="354657"/>
                  <a:pt x="351755" y="363141"/>
                  <a:pt x="343198" y="366936"/>
                </a:cubicBezTo>
                <a:cubicBezTo>
                  <a:pt x="334640" y="370731"/>
                  <a:pt x="324743" y="369317"/>
                  <a:pt x="317674" y="363141"/>
                </a:cubicBezTo>
                <a:lnTo>
                  <a:pt x="282997" y="332854"/>
                </a:lnTo>
                <a:cubicBezTo>
                  <a:pt x="250552" y="304502"/>
                  <a:pt x="209550" y="287982"/>
                  <a:pt x="166613" y="285973"/>
                </a:cubicBezTo>
                <a:lnTo>
                  <a:pt x="166613" y="357188"/>
                </a:lnTo>
                <a:cubicBezTo>
                  <a:pt x="166613" y="370359"/>
                  <a:pt x="155972" y="381000"/>
                  <a:pt x="142801" y="381000"/>
                </a:cubicBezTo>
                <a:lnTo>
                  <a:pt x="118988" y="381000"/>
                </a:lnTo>
                <a:cubicBezTo>
                  <a:pt x="105817" y="381000"/>
                  <a:pt x="95176" y="370359"/>
                  <a:pt x="95176" y="357188"/>
                </a:cubicBezTo>
                <a:lnTo>
                  <a:pt x="95176" y="285750"/>
                </a:lnTo>
                <a:cubicBezTo>
                  <a:pt x="42639" y="285750"/>
                  <a:pt x="0" y="243111"/>
                  <a:pt x="0" y="190500"/>
                </a:cubicBezTo>
                <a:cubicBezTo>
                  <a:pt x="0" y="137889"/>
                  <a:pt x="42639" y="95250"/>
                  <a:pt x="95250" y="95250"/>
                </a:cubicBezTo>
                <a:lnTo>
                  <a:pt x="158130" y="95250"/>
                </a:lnTo>
                <a:cubicBezTo>
                  <a:pt x="204118" y="95101"/>
                  <a:pt x="248469" y="78358"/>
                  <a:pt x="283071" y="48146"/>
                </a:cubicBezTo>
                <a:lnTo>
                  <a:pt x="317748" y="17859"/>
                </a:lnTo>
                <a:cubicBezTo>
                  <a:pt x="324743" y="11683"/>
                  <a:pt x="334789" y="10269"/>
                  <a:pt x="343272" y="14064"/>
                </a:cubicBezTo>
                <a:close/>
                <a:moveTo>
                  <a:pt x="166688" y="238125"/>
                </a:moveTo>
                <a:lnTo>
                  <a:pt x="166688" y="238274"/>
                </a:lnTo>
                <a:cubicBezTo>
                  <a:pt x="219001" y="240283"/>
                  <a:pt x="269230" y="259482"/>
                  <a:pt x="309563" y="292894"/>
                </a:cubicBezTo>
                <a:lnTo>
                  <a:pt x="309563" y="88032"/>
                </a:lnTo>
                <a:cubicBezTo>
                  <a:pt x="269230" y="121444"/>
                  <a:pt x="219001" y="140643"/>
                  <a:pt x="166688" y="142652"/>
                </a:cubicBezTo>
                <a:lnTo>
                  <a:pt x="166688" y="23812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1219200" y="3759200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团队响应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19200" y="4114800"/>
            <a:ext cx="375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30分钟内通知项目经理，2小时内提交应急方案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724400"/>
            <a:ext cx="5537200" cy="914400"/>
          </a:xfrm>
          <a:custGeom>
            <a:avLst/>
            <a:gdLst/>
            <a:ahLst/>
            <a:cxnLst/>
            <a:rect l="l" t="t" r="r" b="b"/>
            <a:pathLst>
              <a:path w="5537200" h="914400">
                <a:moveTo>
                  <a:pt x="101599" y="0"/>
                </a:moveTo>
                <a:lnTo>
                  <a:pt x="5435601" y="0"/>
                </a:lnTo>
                <a:cubicBezTo>
                  <a:pt x="5491713" y="0"/>
                  <a:pt x="5537200" y="45487"/>
                  <a:pt x="5537200" y="101599"/>
                </a:cubicBezTo>
                <a:lnTo>
                  <a:pt x="5537200" y="812801"/>
                </a:lnTo>
                <a:cubicBezTo>
                  <a:pt x="5537200" y="868913"/>
                  <a:pt x="5491713" y="914400"/>
                  <a:pt x="5435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71500" y="4991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26057" y="6995"/>
                </a:moveTo>
                <a:cubicBezTo>
                  <a:pt x="135359" y="-2307"/>
                  <a:pt x="150465" y="-2307"/>
                  <a:pt x="159767" y="6995"/>
                </a:cubicBezTo>
                <a:lnTo>
                  <a:pt x="255017" y="102245"/>
                </a:lnTo>
                <a:cubicBezTo>
                  <a:pt x="261863" y="109091"/>
                  <a:pt x="263872" y="119286"/>
                  <a:pt x="260152" y="128215"/>
                </a:cubicBezTo>
                <a:cubicBezTo>
                  <a:pt x="256431" y="137145"/>
                  <a:pt x="247724" y="142875"/>
                  <a:pt x="238125" y="142875"/>
                </a:cubicBezTo>
                <a:lnTo>
                  <a:pt x="190500" y="142875"/>
                </a:lnTo>
                <a:lnTo>
                  <a:pt x="190500" y="261938"/>
                </a:lnTo>
                <a:cubicBezTo>
                  <a:pt x="190500" y="327720"/>
                  <a:pt x="137220" y="381000"/>
                  <a:pt x="71438" y="381000"/>
                </a:cubicBezTo>
                <a:lnTo>
                  <a:pt x="23812" y="381000"/>
                </a:lnTo>
                <a:cubicBezTo>
                  <a:pt x="10641" y="381000"/>
                  <a:pt x="0" y="370359"/>
                  <a:pt x="0" y="357188"/>
                </a:cubicBezTo>
                <a:lnTo>
                  <a:pt x="0" y="309563"/>
                </a:lnTo>
                <a:cubicBezTo>
                  <a:pt x="0" y="296391"/>
                  <a:pt x="10641" y="285750"/>
                  <a:pt x="23812" y="285750"/>
                </a:cubicBezTo>
                <a:lnTo>
                  <a:pt x="71438" y="285750"/>
                </a:lnTo>
                <a:cubicBezTo>
                  <a:pt x="84609" y="285750"/>
                  <a:pt x="95250" y="275109"/>
                  <a:pt x="95250" y="261938"/>
                </a:cubicBezTo>
                <a:lnTo>
                  <a:pt x="95250" y="142875"/>
                </a:lnTo>
                <a:lnTo>
                  <a:pt x="47625" y="142875"/>
                </a:lnTo>
                <a:cubicBezTo>
                  <a:pt x="38026" y="142875"/>
                  <a:pt x="29319" y="137071"/>
                  <a:pt x="25598" y="128141"/>
                </a:cubicBezTo>
                <a:cubicBezTo>
                  <a:pt x="21878" y="119211"/>
                  <a:pt x="23961" y="109017"/>
                  <a:pt x="30733" y="102171"/>
                </a:cubicBezTo>
                <a:lnTo>
                  <a:pt x="125983" y="6921"/>
                </a:ln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5" name="Text 12"/>
          <p:cNvSpPr/>
          <p:nvPr/>
        </p:nvSpPr>
        <p:spPr>
          <a:xfrm>
            <a:off x="1219200" y="4876800"/>
            <a:ext cx="363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管理层介入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19200" y="5232400"/>
            <a:ext cx="360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升级至CTO/COO晨会跟踪，必要时调整资源</a:t>
            </a:r>
            <a:endParaRPr lang="en-US" sz="1600" dirty="0"/>
          </a:p>
        </p:txBody>
      </p:sp>
      <p:pic>
        <p:nvPicPr>
          <p:cNvPr id="17" name="Image 1" descr="https://kimi-web-img.moonshot.cn/img/1ba5f560a104b448465d.b-cdn.net/02c4b82052f9fc9d69fc17590253b314652dd1db.jpg">    </p:cNvPr>
          <p:cNvPicPr>
            <a:picLocks noChangeAspect="1"/>
          </p:cNvPicPr>
          <p:nvPr/>
        </p:nvPicPr>
        <p:blipFill>
          <a:blip r:embed="rId2"/>
          <a:srcRect l="15500" r="15500" t="0" b="0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>    </p:cNvPr>
          <p:cNvPicPr>
            <a:picLocks noChangeAspect="1"/>
          </p:cNvPicPr>
          <p:nvPr/>
        </p:nvPicPr>
        <p:blipFill>
          <a:blip r:embed="rId3"/>
          <a:srcRect l="56" r="0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数据洞察与优化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统一指标驾驶舱：一眼看全局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914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聚合10大核心指标，数据每日自动刷新，异常自动推送。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422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73361" y="2374900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80281" y="27813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芯片适配率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621161" y="1422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3304778" y="2374900"/>
            <a:ext cx="1003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80B0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347641" y="27813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框架通过率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988520" y="1422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628481" y="2374900"/>
            <a:ext cx="1092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C10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11.2%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14802" y="27813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性能提升比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355681" y="1422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065095" y="2374900"/>
            <a:ext cx="952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400+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82161" y="27813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社区贡献量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723041" y="1422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395942" y="2374900"/>
            <a:ext cx="101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80B0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500万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525522" y="2781300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会员收入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254000" y="4089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173361" y="5041900"/>
            <a:ext cx="533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C10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36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74130" y="5448300"/>
            <a:ext cx="850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企业POC数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2621161" y="4089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3398639" y="5041900"/>
            <a:ext cx="812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80%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347641" y="54483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教程完成率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988520" y="4089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5697934" y="5041900"/>
            <a:ext cx="952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80B0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800+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714802" y="54483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赛事作品数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355681" y="4089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8006755" y="5041900"/>
            <a:ext cx="106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C10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10万+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119269" y="5448300"/>
            <a:ext cx="762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API调用量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723041" y="4089400"/>
            <a:ext cx="2209800" cy="2514600"/>
          </a:xfrm>
          <a:custGeom>
            <a:avLst/>
            <a:gdLst/>
            <a:ahLst/>
            <a:cxnLst/>
            <a:rect l="l" t="t" r="r" b="b"/>
            <a:pathLst>
              <a:path w="2209800" h="2514600">
                <a:moveTo>
                  <a:pt x="101607" y="0"/>
                </a:moveTo>
                <a:lnTo>
                  <a:pt x="2108193" y="0"/>
                </a:lnTo>
                <a:cubicBezTo>
                  <a:pt x="2164309" y="0"/>
                  <a:pt x="2209800" y="45491"/>
                  <a:pt x="2209800" y="101607"/>
                </a:cubicBezTo>
                <a:lnTo>
                  <a:pt x="2209800" y="2412993"/>
                </a:lnTo>
                <a:cubicBezTo>
                  <a:pt x="2209800" y="2469109"/>
                  <a:pt x="2164309" y="2514600"/>
                  <a:pt x="2108193" y="2514600"/>
                </a:cubicBezTo>
                <a:lnTo>
                  <a:pt x="101607" y="2514600"/>
                </a:lnTo>
                <a:cubicBezTo>
                  <a:pt x="45491" y="2514600"/>
                  <a:pt x="0" y="2469109"/>
                  <a:pt x="0" y="24129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10500519" y="5041900"/>
            <a:ext cx="812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80%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449322" y="54483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标准引用率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pic>
        <p:nvPicPr>
          <p:cNvPr id="3" name="Image 1" descr="https://kimi-web-img.moonshot.cn/img/www.spdiy.com/51b66bb3d2d76fd856daa12b54f5e5292204ccf1.webp">    </p:cNvPr>
          <p:cNvPicPr>
            <a:picLocks noChangeAspect="1"/>
          </p:cNvPicPr>
          <p:nvPr/>
        </p:nvPicPr>
        <p:blipFill>
          <a:blip r:embed="rId2"/>
          <a:srcRect l="2657" r="2657" t="0" b="0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2954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智能推荐与精准画像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19558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构建360度用户画像，实现人与内容、人与服务的精准匹配。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25654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654800" y="2717800"/>
            <a:ext cx="523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画像覆盖率 ≥90%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654800" y="3022600"/>
            <a:ext cx="521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采集GitHub、官网、赛事等多触点数据。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502400" y="36322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654800" y="3784600"/>
            <a:ext cx="523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80B0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推荐点击率 ≥30%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654800" y="4089400"/>
            <a:ext cx="521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推送适配任务、课程、商机，提升转化。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502400" y="46990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654800" y="4851400"/>
            <a:ext cx="523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C10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双向精准匹配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654800" y="5156200"/>
            <a:ext cx="521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企业侧推性能报告，个人侧推成长路径。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>    </p:cNvPr>
          <p:cNvPicPr>
            <a:picLocks noChangeAspect="1"/>
          </p:cNvPicPr>
          <p:nvPr/>
        </p:nvPicPr>
        <p:blipFill>
          <a:blip r:embed="rId3"/>
          <a:srcRect l="56" r="0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案例速览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002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案例速览：昇腾算子提速11.2%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60600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通过FlagGEMs新增融合算子与Triton自动调优，在Qwen2.5-7B批量推理场景下，性能超预期。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73400"/>
            <a:ext cx="5537200" cy="1727200"/>
          </a:xfrm>
          <a:custGeom>
            <a:avLst/>
            <a:gdLst/>
            <a:ahLst/>
            <a:cxnLst/>
            <a:rect l="l" t="t" r="r" b="b"/>
            <a:pathLst>
              <a:path w="5537200" h="1727200">
                <a:moveTo>
                  <a:pt x="101594" y="0"/>
                </a:moveTo>
                <a:lnTo>
                  <a:pt x="5435606" y="0"/>
                </a:lnTo>
                <a:cubicBezTo>
                  <a:pt x="5491715" y="0"/>
                  <a:pt x="5537200" y="45485"/>
                  <a:pt x="5537200" y="101594"/>
                </a:cubicBezTo>
                <a:lnTo>
                  <a:pt x="5537200" y="1625606"/>
                </a:lnTo>
                <a:cubicBezTo>
                  <a:pt x="5537200" y="1681715"/>
                  <a:pt x="5491715" y="1727200"/>
                  <a:pt x="54356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3276600"/>
            <a:ext cx="524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关键优化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733800"/>
            <a:ext cx="52197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新增3个融合算子，减少访存开销。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联合搜索vector长度与block大小。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对比CUDA 12.0基线，加速比达11.2%。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5003800"/>
            <a:ext cx="562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测试日志与加速比曲线已上传FlagPerf存档，作为后续优化基线。</a:t>
            </a:r>
            <a:endParaRPr lang="en-US" sz="16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7797800" y="1930400"/>
            <a:ext cx="2438400" cy="2438400"/>
          </a:xfrm>
          <a:prstGeom prst="roundRect">
            <a:avLst>
              <a:gd name="adj" fmla="val 0"/>
            </a:avLst>
          </a:prstGeom>
        </p:spPr>
      </p:pic>
      <p:sp>
        <p:nvSpPr>
          <p:cNvPr id="10" name="Text 6"/>
          <p:cNvSpPr/>
          <p:nvPr/>
        </p:nvSpPr>
        <p:spPr>
          <a:xfrm>
            <a:off x="8315722" y="2768600"/>
            <a:ext cx="162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11.2%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661400" y="327660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性能提升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8359973" y="4572000"/>
            <a:ext cx="142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10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超预期 1.2%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案例速览：36家企业POC复盘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914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POC项目圆满完成，共性需求明确，为下一阶段产品迭代指明方向。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524000"/>
            <a:ext cx="3695700" cy="4572000"/>
          </a:xfrm>
          <a:custGeom>
            <a:avLst/>
            <a:gdLst/>
            <a:ahLst/>
            <a:cxnLst/>
            <a:rect l="l" t="t" r="r" b="b"/>
            <a:pathLst>
              <a:path w="3695700" h="4572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4470405"/>
                </a:lnTo>
                <a:cubicBezTo>
                  <a:pt x="3695700" y="4526514"/>
                  <a:pt x="3650214" y="4572000"/>
                  <a:pt x="3594105" y="4572000"/>
                </a:cubicBezTo>
                <a:lnTo>
                  <a:pt x="101595" y="4572000"/>
                </a:lnTo>
                <a:cubicBezTo>
                  <a:pt x="45486" y="4572000"/>
                  <a:pt x="0" y="4526514"/>
                  <a:pt x="0" y="4470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794867" y="2870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609600"/>
                </a:moveTo>
                <a:cubicBezTo>
                  <a:pt x="473024" y="609600"/>
                  <a:pt x="609600" y="473024"/>
                  <a:pt x="609600" y="304800"/>
                </a:cubicBezTo>
                <a:cubicBezTo>
                  <a:pt x="609600" y="136576"/>
                  <a:pt x="473024" y="0"/>
                  <a:pt x="304800" y="0"/>
                </a:cubicBezTo>
                <a:cubicBezTo>
                  <a:pt x="136576" y="0"/>
                  <a:pt x="0" y="136576"/>
                  <a:pt x="0" y="304800"/>
                </a:cubicBezTo>
                <a:cubicBezTo>
                  <a:pt x="0" y="473024"/>
                  <a:pt x="136576" y="609600"/>
                  <a:pt x="304800" y="609600"/>
                </a:cubicBezTo>
                <a:close/>
                <a:moveTo>
                  <a:pt x="405289" y="253246"/>
                </a:moveTo>
                <a:lnTo>
                  <a:pt x="310039" y="405646"/>
                </a:lnTo>
                <a:cubicBezTo>
                  <a:pt x="305038" y="413623"/>
                  <a:pt x="296466" y="418624"/>
                  <a:pt x="287060" y="419100"/>
                </a:cubicBezTo>
                <a:cubicBezTo>
                  <a:pt x="277654" y="419576"/>
                  <a:pt x="268605" y="415290"/>
                  <a:pt x="263009" y="407670"/>
                </a:cubicBezTo>
                <a:lnTo>
                  <a:pt x="205859" y="331470"/>
                </a:lnTo>
                <a:cubicBezTo>
                  <a:pt x="196334" y="318849"/>
                  <a:pt x="198953" y="300990"/>
                  <a:pt x="211574" y="291465"/>
                </a:cubicBezTo>
                <a:cubicBezTo>
                  <a:pt x="224195" y="281940"/>
                  <a:pt x="242054" y="284559"/>
                  <a:pt x="251579" y="297180"/>
                </a:cubicBezTo>
                <a:lnTo>
                  <a:pt x="283726" y="340043"/>
                </a:lnTo>
                <a:lnTo>
                  <a:pt x="356830" y="223004"/>
                </a:lnTo>
                <a:cubicBezTo>
                  <a:pt x="365165" y="209669"/>
                  <a:pt x="382786" y="205502"/>
                  <a:pt x="396240" y="213955"/>
                </a:cubicBezTo>
                <a:cubicBezTo>
                  <a:pt x="409694" y="222409"/>
                  <a:pt x="413742" y="239911"/>
                  <a:pt x="405289" y="25336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642467" y="36322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高满意度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87314" y="4038600"/>
            <a:ext cx="101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91%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27758" y="4495800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超预期6个百分点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50134" y="1524000"/>
            <a:ext cx="3695700" cy="4572000"/>
          </a:xfrm>
          <a:custGeom>
            <a:avLst/>
            <a:gdLst/>
            <a:ahLst/>
            <a:cxnLst/>
            <a:rect l="l" t="t" r="r" b="b"/>
            <a:pathLst>
              <a:path w="3695700" h="4572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4470405"/>
                </a:lnTo>
                <a:cubicBezTo>
                  <a:pt x="3695700" y="4526514"/>
                  <a:pt x="3650214" y="4572000"/>
                  <a:pt x="3594105" y="4572000"/>
                </a:cubicBezTo>
                <a:lnTo>
                  <a:pt x="101595" y="4572000"/>
                </a:lnTo>
                <a:cubicBezTo>
                  <a:pt x="45486" y="4572000"/>
                  <a:pt x="0" y="4526514"/>
                  <a:pt x="0" y="4470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791002" y="2870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381000"/>
                </a:moveTo>
                <a:lnTo>
                  <a:pt x="29170" y="381000"/>
                </a:lnTo>
                <a:cubicBezTo>
                  <a:pt x="-476" y="381000"/>
                  <a:pt x="-18693" y="348734"/>
                  <a:pt x="-3453" y="323255"/>
                </a:cubicBezTo>
                <a:lnTo>
                  <a:pt x="59531" y="218242"/>
                </a:lnTo>
                <a:cubicBezTo>
                  <a:pt x="69890" y="200978"/>
                  <a:pt x="88463" y="190500"/>
                  <a:pt x="108585" y="190500"/>
                </a:cubicBezTo>
                <a:lnTo>
                  <a:pt x="221694" y="190500"/>
                </a:lnTo>
                <a:cubicBezTo>
                  <a:pt x="312301" y="37028"/>
                  <a:pt x="447437" y="29289"/>
                  <a:pt x="537805" y="42505"/>
                </a:cubicBezTo>
                <a:cubicBezTo>
                  <a:pt x="553045" y="44768"/>
                  <a:pt x="564952" y="56674"/>
                  <a:pt x="567095" y="71795"/>
                </a:cubicBezTo>
                <a:cubicBezTo>
                  <a:pt x="580311" y="162163"/>
                  <a:pt x="572572" y="297299"/>
                  <a:pt x="419100" y="387906"/>
                </a:cubicBezTo>
                <a:lnTo>
                  <a:pt x="419100" y="501015"/>
                </a:lnTo>
                <a:cubicBezTo>
                  <a:pt x="419100" y="521137"/>
                  <a:pt x="408623" y="539710"/>
                  <a:pt x="391358" y="550069"/>
                </a:cubicBezTo>
                <a:lnTo>
                  <a:pt x="286345" y="613053"/>
                </a:lnTo>
                <a:cubicBezTo>
                  <a:pt x="260985" y="628293"/>
                  <a:pt x="228600" y="609957"/>
                  <a:pt x="228600" y="580430"/>
                </a:cubicBezTo>
                <a:lnTo>
                  <a:pt x="228600" y="457200"/>
                </a:lnTo>
                <a:cubicBezTo>
                  <a:pt x="228600" y="415171"/>
                  <a:pt x="194429" y="381000"/>
                  <a:pt x="152400" y="381000"/>
                </a:cubicBezTo>
                <a:lnTo>
                  <a:pt x="152281" y="381000"/>
                </a:lnTo>
                <a:close/>
                <a:moveTo>
                  <a:pt x="476250" y="190500"/>
                </a:moveTo>
                <a:cubicBezTo>
                  <a:pt x="476250" y="158958"/>
                  <a:pt x="450642" y="133350"/>
                  <a:pt x="419100" y="133350"/>
                </a:cubicBezTo>
                <a:cubicBezTo>
                  <a:pt x="387558" y="133350"/>
                  <a:pt x="361950" y="158958"/>
                  <a:pt x="361950" y="190500"/>
                </a:cubicBezTo>
                <a:cubicBezTo>
                  <a:pt x="361950" y="222042"/>
                  <a:pt x="387558" y="247650"/>
                  <a:pt x="419100" y="247650"/>
                </a:cubicBezTo>
                <a:cubicBezTo>
                  <a:pt x="450642" y="247650"/>
                  <a:pt x="476250" y="222042"/>
                  <a:pt x="476250" y="190500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2" name="Text 9"/>
          <p:cNvSpPr/>
          <p:nvPr/>
        </p:nvSpPr>
        <p:spPr>
          <a:xfrm>
            <a:off x="5752902" y="3632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高效率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87827" y="4038600"/>
            <a:ext cx="812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3天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256213" y="4495800"/>
            <a:ext cx="176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平均部署周期 (原7天)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246467" y="1524000"/>
            <a:ext cx="3695700" cy="4572000"/>
          </a:xfrm>
          <a:custGeom>
            <a:avLst/>
            <a:gdLst/>
            <a:ahLst/>
            <a:cxnLst/>
            <a:rect l="l" t="t" r="r" b="b"/>
            <a:pathLst>
              <a:path w="3695700" h="4572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4470405"/>
                </a:lnTo>
                <a:cubicBezTo>
                  <a:pt x="3695700" y="4526514"/>
                  <a:pt x="3650214" y="4572000"/>
                  <a:pt x="3594105" y="4572000"/>
                </a:cubicBezTo>
                <a:lnTo>
                  <a:pt x="101595" y="4572000"/>
                </a:lnTo>
                <a:cubicBezTo>
                  <a:pt x="45486" y="4572000"/>
                  <a:pt x="0" y="4526514"/>
                  <a:pt x="0" y="4470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9863534" y="28702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348734" y="457200"/>
                </a:moveTo>
                <a:cubicBezTo>
                  <a:pt x="357426" y="430649"/>
                  <a:pt x="374809" y="406598"/>
                  <a:pt x="394454" y="385882"/>
                </a:cubicBezTo>
                <a:cubicBezTo>
                  <a:pt x="433387" y="344924"/>
                  <a:pt x="457200" y="289560"/>
                  <a:pt x="457200" y="228600"/>
                </a:cubicBezTo>
                <a:cubicBezTo>
                  <a:pt x="457200" y="102394"/>
                  <a:pt x="354806" y="0"/>
                  <a:pt x="228600" y="0"/>
                </a:cubicBezTo>
                <a:cubicBezTo>
                  <a:pt x="102394" y="0"/>
                  <a:pt x="0" y="102394"/>
                  <a:pt x="0" y="228600"/>
                </a:cubicBezTo>
                <a:cubicBezTo>
                  <a:pt x="0" y="289560"/>
                  <a:pt x="23813" y="344924"/>
                  <a:pt x="62746" y="385882"/>
                </a:cubicBezTo>
                <a:cubicBezTo>
                  <a:pt x="82391" y="406598"/>
                  <a:pt x="99893" y="430649"/>
                  <a:pt x="108466" y="457200"/>
                </a:cubicBezTo>
                <a:lnTo>
                  <a:pt x="348615" y="457200"/>
                </a:lnTo>
                <a:close/>
                <a:moveTo>
                  <a:pt x="342900" y="514350"/>
                </a:moveTo>
                <a:lnTo>
                  <a:pt x="114300" y="514350"/>
                </a:lnTo>
                <a:lnTo>
                  <a:pt x="114300" y="533400"/>
                </a:lnTo>
                <a:cubicBezTo>
                  <a:pt x="114300" y="586026"/>
                  <a:pt x="156924" y="628650"/>
                  <a:pt x="209550" y="628650"/>
                </a:cubicBezTo>
                <a:lnTo>
                  <a:pt x="247650" y="628650"/>
                </a:lnTo>
                <a:cubicBezTo>
                  <a:pt x="300276" y="628650"/>
                  <a:pt x="342900" y="586026"/>
                  <a:pt x="342900" y="533400"/>
                </a:cubicBezTo>
                <a:lnTo>
                  <a:pt x="342900" y="514350"/>
                </a:lnTo>
                <a:close/>
                <a:moveTo>
                  <a:pt x="219075" y="133350"/>
                </a:moveTo>
                <a:cubicBezTo>
                  <a:pt x="171688" y="133350"/>
                  <a:pt x="133350" y="171688"/>
                  <a:pt x="133350" y="219075"/>
                </a:cubicBezTo>
                <a:cubicBezTo>
                  <a:pt x="133350" y="234910"/>
                  <a:pt x="120610" y="247650"/>
                  <a:pt x="104775" y="247650"/>
                </a:cubicBezTo>
                <a:cubicBezTo>
                  <a:pt x="88940" y="247650"/>
                  <a:pt x="76200" y="234910"/>
                  <a:pt x="76200" y="219075"/>
                </a:cubicBezTo>
                <a:cubicBezTo>
                  <a:pt x="76200" y="140137"/>
                  <a:pt x="140137" y="76200"/>
                  <a:pt x="219075" y="76200"/>
                </a:cubicBezTo>
                <a:cubicBezTo>
                  <a:pt x="234910" y="76200"/>
                  <a:pt x="247650" y="88940"/>
                  <a:pt x="247650" y="104775"/>
                </a:cubicBezTo>
                <a:cubicBezTo>
                  <a:pt x="247650" y="120610"/>
                  <a:pt x="234910" y="133350"/>
                  <a:pt x="219075" y="133350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7" name="Text 14"/>
          <p:cNvSpPr/>
          <p:nvPr/>
        </p:nvSpPr>
        <p:spPr>
          <a:xfrm>
            <a:off x="9749234" y="36322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高复用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679781" y="4038600"/>
            <a:ext cx="1016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80%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292034" y="44958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共性代码沉淀为模板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03200" y="62992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TOP3共性需求：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highlight>
                  <a:srgbClr val="FFC107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混合芯片调度、INT8量化无损、长文本推理加速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>    </p:cNvPr>
          <p:cNvPicPr>
            <a:picLocks noChangeAspect="1"/>
          </p:cNvPicPr>
          <p:nvPr/>
        </p:nvPicPr>
        <p:blipFill>
          <a:blip r:embed="rId3"/>
          <a:srcRect l="56" r="0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下一步行动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pic>
        <p:nvPicPr>
          <p:cNvPr id="3" name="Image 1" descr="https://kimi-web-img.moonshot.cn/img/cdn.pixabay.com/40dfcadd361de455c448417d3e16cd5e4a22cee9.jpg">    </p:cNvPr>
          <p:cNvPicPr>
            <a:picLocks noChangeAspect="1"/>
          </p:cNvPicPr>
          <p:nvPr/>
        </p:nvPicPr>
        <p:blipFill>
          <a:blip r:embed="rId2"/>
          <a:srcRect l="25850" r="25850" t="0" b="0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1430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下一步行动：聚焦下月三件事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18034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将长期目标分解为短期可执行任务，确保每一步都踏在节拍上。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27178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6654800" y="2870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8" name="Text 4"/>
          <p:cNvSpPr/>
          <p:nvPr/>
        </p:nvSpPr>
        <p:spPr>
          <a:xfrm>
            <a:off x="6604000" y="287020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366000" y="2870200"/>
            <a:ext cx="387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技术输出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366000" y="3175000"/>
            <a:ext cx="386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完成海外5款小众芯片适配模板并发布v0.1文档。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502400" y="37846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6654800" y="3937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3" name="Text 9"/>
          <p:cNvSpPr/>
          <p:nvPr/>
        </p:nvSpPr>
        <p:spPr>
          <a:xfrm>
            <a:off x="6604000" y="393700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366000" y="3937000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生态拓展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366000" y="4241800"/>
            <a:ext cx="420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启动全球开发者认证推广，签约30家人才合作企业。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502400" y="48514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101603" y="0"/>
                </a:moveTo>
                <a:lnTo>
                  <a:pt x="5333997" y="0"/>
                </a:lnTo>
                <a:cubicBezTo>
                  <a:pt x="5390111" y="0"/>
                  <a:pt x="5435600" y="45489"/>
                  <a:pt x="5435600" y="101603"/>
                </a:cubicBezTo>
                <a:lnTo>
                  <a:pt x="5435600" y="761997"/>
                </a:lnTo>
                <a:cubicBezTo>
                  <a:pt x="5435600" y="818111"/>
                  <a:pt x="5390111" y="863600"/>
                  <a:pt x="533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6654800" y="5003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8" name="Text 14"/>
          <p:cNvSpPr/>
          <p:nvPr/>
        </p:nvSpPr>
        <p:spPr>
          <a:xfrm>
            <a:off x="6604000" y="500380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366000" y="5003800"/>
            <a:ext cx="416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运营提效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366000" y="5308600"/>
            <a:ext cx="415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迭代监控面板新增NPS与续约率曲线，支持手机端。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6-d3k7jggs8jdo4os5e4s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56235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06-d3k7jggs8jdo4os5e4rg.png">    </p:cNvPr>
          <p:cNvPicPr>
            <a:picLocks noChangeAspect="1"/>
          </p:cNvPicPr>
          <p:nvPr/>
        </p:nvPicPr>
        <p:blipFill>
          <a:blip r:embed="rId2"/>
          <a:srcRect l="0" r="0" t="88" b="0"/>
          <a:stretch/>
        </p:blipFill>
        <p:spPr>
          <a:xfrm>
            <a:off x="6498590" y="635"/>
            <a:ext cx="7380605" cy="2857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213860" y="2719705"/>
            <a:ext cx="7077075" cy="1429385"/>
          </a:xfrm>
          <a:prstGeom prst="roundRect">
            <a:avLst>
              <a:gd name="adj" fmla="val 15901"/>
            </a:avLst>
          </a:prstGeom>
          <a:solidFill>
            <a:srgbClr val="FFFFFF">
              <a:alpha val="20000"/>
            </a:srgbClr>
          </a:solidFill>
          <a:ln w="19050">
            <a:solidFill>
              <a:srgbClr val="6389D3">
                <a:alpha val="70196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4213860" y="2719705"/>
            <a:ext cx="7077075" cy="1429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147118" y="2972753"/>
            <a:ext cx="0" cy="921385"/>
          </a:xfrm>
          <a:prstGeom prst="line">
            <a:avLst/>
          </a:prstGeom>
          <a:noFill/>
          <a:ln w="15875">
            <a:solidFill>
              <a:srgbClr val="87A9FF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4213860" y="4362450"/>
            <a:ext cx="7077710" cy="1429385"/>
          </a:xfrm>
          <a:prstGeom prst="roundRect">
            <a:avLst>
              <a:gd name="adj" fmla="val 15901"/>
            </a:avLst>
          </a:prstGeom>
          <a:solidFill>
            <a:srgbClr val="FFFFFF">
              <a:alpha val="20000"/>
            </a:srgbClr>
          </a:solidFill>
          <a:ln w="19050">
            <a:solidFill>
              <a:srgbClr val="6389D3">
                <a:alpha val="70196"/>
              </a:srgbClr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213860" y="4362450"/>
            <a:ext cx="7077710" cy="1429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147118" y="4616133"/>
            <a:ext cx="0" cy="921887"/>
          </a:xfrm>
          <a:prstGeom prst="line">
            <a:avLst/>
          </a:prstGeom>
          <a:noFill/>
          <a:ln w="15875">
            <a:solidFill>
              <a:srgbClr val="87A9FF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Text 6"/>
          <p:cNvSpPr/>
          <p:nvPr/>
        </p:nvSpPr>
        <p:spPr>
          <a:xfrm>
            <a:off x="4324350" y="1228725"/>
            <a:ext cx="2174240" cy="975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10-10-11:13:05-d3k7jg8s8jdo4os5e4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765" y="1605280"/>
            <a:ext cx="1902460" cy="461645"/>
          </a:xfrm>
          <a:prstGeom prst="rect">
            <a:avLst/>
          </a:prstGeom>
        </p:spPr>
      </p:pic>
      <p:pic>
        <p:nvPicPr>
          <p:cNvPr id="12" name="Image 3" descr="https://kimi-img.moonshot.cn/pub/slides/slides_tmpl/image/25-10-10-11:13:06-d3k7jggs8jdo4os5e4q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868680"/>
            <a:ext cx="1134110" cy="5120640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10-10-11:13:06-d3k7jggs8jdo4os5e4n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5790" y="3337560"/>
            <a:ext cx="628015" cy="182880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10-10-11:13:06-d3k7jggs8jdo4os5e4q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045" y="2016125"/>
            <a:ext cx="511810" cy="2806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772113" y="3111183"/>
            <a:ext cx="1183548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6328728" y="2939098"/>
            <a:ext cx="4788535" cy="989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案例速览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4772113" y="4750435"/>
            <a:ext cx="1183547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6328728" y="4543108"/>
            <a:ext cx="4879340" cy="10598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下一步行动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24100" y="1778000"/>
            <a:ext cx="7543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长期制胜策略：构建自循环商业飞轮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295650" y="2489200"/>
            <a:ext cx="560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持续将技术指标转化为商业价值，实现自我驱动增长。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428750" y="3251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1257300" y="3810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技术指标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84288" y="4114800"/>
            <a:ext cx="86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(性能, 适配)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022600" y="363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9" name="Shape 6"/>
          <p:cNvSpPr/>
          <p:nvPr/>
        </p:nvSpPr>
        <p:spPr>
          <a:xfrm>
            <a:off x="4464050" y="32512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57150" y="78581"/>
                </a:moveTo>
                <a:cubicBezTo>
                  <a:pt x="57150" y="90458"/>
                  <a:pt x="66705" y="100013"/>
                  <a:pt x="78581" y="100013"/>
                </a:cubicBezTo>
                <a:lnTo>
                  <a:pt x="121444" y="100013"/>
                </a:lnTo>
                <a:cubicBezTo>
                  <a:pt x="133320" y="100013"/>
                  <a:pt x="142875" y="90458"/>
                  <a:pt x="142875" y="78581"/>
                </a:cubicBezTo>
                <a:cubicBezTo>
                  <a:pt x="142875" y="66705"/>
                  <a:pt x="133320" y="57150"/>
                  <a:pt x="121444" y="57150"/>
                </a:cubicBezTo>
                <a:lnTo>
                  <a:pt x="78581" y="57150"/>
                </a:lnTo>
                <a:cubicBezTo>
                  <a:pt x="66705" y="57150"/>
                  <a:pt x="57150" y="66705"/>
                  <a:pt x="57150" y="78581"/>
                </a:cubicBezTo>
                <a:close/>
                <a:moveTo>
                  <a:pt x="57150" y="164306"/>
                </a:moveTo>
                <a:cubicBezTo>
                  <a:pt x="57150" y="176183"/>
                  <a:pt x="66705" y="185738"/>
                  <a:pt x="78581" y="185738"/>
                </a:cubicBezTo>
                <a:lnTo>
                  <a:pt x="121444" y="185738"/>
                </a:lnTo>
                <a:cubicBezTo>
                  <a:pt x="133320" y="185738"/>
                  <a:pt x="142875" y="176183"/>
                  <a:pt x="142875" y="164306"/>
                </a:cubicBezTo>
                <a:cubicBezTo>
                  <a:pt x="142875" y="152430"/>
                  <a:pt x="133320" y="142875"/>
                  <a:pt x="121444" y="142875"/>
                </a:cubicBezTo>
                <a:lnTo>
                  <a:pt x="78581" y="142875"/>
                </a:lnTo>
                <a:cubicBezTo>
                  <a:pt x="66705" y="142875"/>
                  <a:pt x="57150" y="152430"/>
                  <a:pt x="57150" y="164306"/>
                </a:cubicBezTo>
                <a:close/>
                <a:moveTo>
                  <a:pt x="157163" y="232172"/>
                </a:moveTo>
                <a:lnTo>
                  <a:pt x="157163" y="235744"/>
                </a:lnTo>
                <a:cubicBezTo>
                  <a:pt x="131445" y="236012"/>
                  <a:pt x="110728" y="256907"/>
                  <a:pt x="110728" y="282625"/>
                </a:cubicBezTo>
                <a:cubicBezTo>
                  <a:pt x="110728" y="305574"/>
                  <a:pt x="127248" y="325130"/>
                  <a:pt x="149929" y="328880"/>
                </a:cubicBezTo>
                <a:lnTo>
                  <a:pt x="187166" y="335131"/>
                </a:lnTo>
                <a:cubicBezTo>
                  <a:pt x="192524" y="336024"/>
                  <a:pt x="196453" y="340668"/>
                  <a:pt x="196453" y="346115"/>
                </a:cubicBezTo>
                <a:cubicBezTo>
                  <a:pt x="196453" y="352276"/>
                  <a:pt x="191453" y="357277"/>
                  <a:pt x="185291" y="357277"/>
                </a:cubicBezTo>
                <a:lnTo>
                  <a:pt x="135731" y="357188"/>
                </a:lnTo>
                <a:cubicBezTo>
                  <a:pt x="125909" y="357188"/>
                  <a:pt x="117872" y="365224"/>
                  <a:pt x="117872" y="375047"/>
                </a:cubicBezTo>
                <a:cubicBezTo>
                  <a:pt x="117872" y="384870"/>
                  <a:pt x="125909" y="392906"/>
                  <a:pt x="135731" y="392906"/>
                </a:cubicBezTo>
                <a:lnTo>
                  <a:pt x="157163" y="392906"/>
                </a:lnTo>
                <a:lnTo>
                  <a:pt x="157163" y="396478"/>
                </a:lnTo>
                <a:cubicBezTo>
                  <a:pt x="157163" y="406301"/>
                  <a:pt x="165199" y="414338"/>
                  <a:pt x="175022" y="414338"/>
                </a:cubicBezTo>
                <a:cubicBezTo>
                  <a:pt x="184845" y="414338"/>
                  <a:pt x="192881" y="406301"/>
                  <a:pt x="192881" y="396478"/>
                </a:cubicBezTo>
                <a:lnTo>
                  <a:pt x="192881" y="392281"/>
                </a:lnTo>
                <a:cubicBezTo>
                  <a:pt x="215205" y="388620"/>
                  <a:pt x="232172" y="369332"/>
                  <a:pt x="232172" y="346025"/>
                </a:cubicBezTo>
                <a:cubicBezTo>
                  <a:pt x="232172" y="323076"/>
                  <a:pt x="215652" y="303520"/>
                  <a:pt x="192971" y="299770"/>
                </a:cubicBezTo>
                <a:lnTo>
                  <a:pt x="155734" y="293519"/>
                </a:lnTo>
                <a:cubicBezTo>
                  <a:pt x="150376" y="292626"/>
                  <a:pt x="146447" y="287982"/>
                  <a:pt x="146447" y="282535"/>
                </a:cubicBezTo>
                <a:cubicBezTo>
                  <a:pt x="146447" y="276374"/>
                  <a:pt x="151447" y="271373"/>
                  <a:pt x="157609" y="271373"/>
                </a:cubicBezTo>
                <a:lnTo>
                  <a:pt x="200025" y="271373"/>
                </a:lnTo>
                <a:cubicBezTo>
                  <a:pt x="209848" y="271373"/>
                  <a:pt x="217884" y="263336"/>
                  <a:pt x="217884" y="253514"/>
                </a:cubicBezTo>
                <a:cubicBezTo>
                  <a:pt x="217884" y="243691"/>
                  <a:pt x="209848" y="235654"/>
                  <a:pt x="200025" y="235654"/>
                </a:cubicBezTo>
                <a:lnTo>
                  <a:pt x="192881" y="235654"/>
                </a:lnTo>
                <a:lnTo>
                  <a:pt x="192881" y="232083"/>
                </a:lnTo>
                <a:cubicBezTo>
                  <a:pt x="192881" y="222260"/>
                  <a:pt x="184845" y="214223"/>
                  <a:pt x="175022" y="214223"/>
                </a:cubicBezTo>
                <a:cubicBezTo>
                  <a:pt x="165199" y="214223"/>
                  <a:pt x="157162" y="222260"/>
                  <a:pt x="157162" y="232083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0" name="Text 7"/>
          <p:cNvSpPr/>
          <p:nvPr/>
        </p:nvSpPr>
        <p:spPr>
          <a:xfrm>
            <a:off x="4178300" y="3810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商业价值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205288" y="4114800"/>
            <a:ext cx="86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(报告, 洞察)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943600" y="363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3" name="Shape 10"/>
          <p:cNvSpPr/>
          <p:nvPr/>
        </p:nvSpPr>
        <p:spPr>
          <a:xfrm>
            <a:off x="7327900" y="325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85725"/>
                </a:moveTo>
                <a:lnTo>
                  <a:pt x="114300" y="71438"/>
                </a:lnTo>
                <a:cubicBezTo>
                  <a:pt x="114300" y="31968"/>
                  <a:pt x="191095" y="0"/>
                  <a:pt x="285750" y="0"/>
                </a:cubicBezTo>
                <a:cubicBezTo>
                  <a:pt x="380405" y="0"/>
                  <a:pt x="457200" y="31968"/>
                  <a:pt x="457200" y="71438"/>
                </a:cubicBezTo>
                <a:lnTo>
                  <a:pt x="457200" y="85725"/>
                </a:lnTo>
                <a:cubicBezTo>
                  <a:pt x="457200" y="113050"/>
                  <a:pt x="420320" y="136803"/>
                  <a:pt x="366117" y="148858"/>
                </a:cubicBezTo>
                <a:cubicBezTo>
                  <a:pt x="363974" y="146358"/>
                  <a:pt x="361742" y="143947"/>
                  <a:pt x="359509" y="141714"/>
                </a:cubicBezTo>
                <a:cubicBezTo>
                  <a:pt x="345668" y="128052"/>
                  <a:pt x="327809" y="117693"/>
                  <a:pt x="309146" y="110014"/>
                </a:cubicBezTo>
                <a:cubicBezTo>
                  <a:pt x="271730" y="94387"/>
                  <a:pt x="222974" y="85814"/>
                  <a:pt x="171450" y="85814"/>
                </a:cubicBezTo>
                <a:cubicBezTo>
                  <a:pt x="151894" y="85814"/>
                  <a:pt x="132784" y="87064"/>
                  <a:pt x="114479" y="89475"/>
                </a:cubicBezTo>
                <a:cubicBezTo>
                  <a:pt x="114300" y="88315"/>
                  <a:pt x="114300" y="87064"/>
                  <a:pt x="114300" y="85814"/>
                </a:cubicBezTo>
                <a:close/>
                <a:moveTo>
                  <a:pt x="385763" y="315218"/>
                </a:moveTo>
                <a:lnTo>
                  <a:pt x="385763" y="273963"/>
                </a:lnTo>
                <a:cubicBezTo>
                  <a:pt x="399246" y="270480"/>
                  <a:pt x="411926" y="266373"/>
                  <a:pt x="423446" y="261551"/>
                </a:cubicBezTo>
                <a:cubicBezTo>
                  <a:pt x="435233" y="256639"/>
                  <a:pt x="446752" y="250656"/>
                  <a:pt x="457200" y="243423"/>
                </a:cubicBezTo>
                <a:lnTo>
                  <a:pt x="457200" y="257175"/>
                </a:lnTo>
                <a:cubicBezTo>
                  <a:pt x="457200" y="281107"/>
                  <a:pt x="429071" y="302270"/>
                  <a:pt x="385763" y="315218"/>
                </a:cubicBezTo>
                <a:close/>
                <a:moveTo>
                  <a:pt x="385763" y="229493"/>
                </a:moveTo>
                <a:lnTo>
                  <a:pt x="385763" y="200025"/>
                </a:lnTo>
                <a:cubicBezTo>
                  <a:pt x="385763" y="196007"/>
                  <a:pt x="385405" y="192167"/>
                  <a:pt x="384870" y="188416"/>
                </a:cubicBezTo>
                <a:cubicBezTo>
                  <a:pt x="398711" y="184934"/>
                  <a:pt x="411659" y="180737"/>
                  <a:pt x="423446" y="175736"/>
                </a:cubicBezTo>
                <a:cubicBezTo>
                  <a:pt x="435233" y="170736"/>
                  <a:pt x="446752" y="164842"/>
                  <a:pt x="457200" y="157609"/>
                </a:cubicBezTo>
                <a:lnTo>
                  <a:pt x="457200" y="171361"/>
                </a:lnTo>
                <a:cubicBezTo>
                  <a:pt x="457200" y="195292"/>
                  <a:pt x="429071" y="216456"/>
                  <a:pt x="385763" y="229404"/>
                </a:cubicBezTo>
                <a:close/>
                <a:moveTo>
                  <a:pt x="0" y="214313"/>
                </a:moveTo>
                <a:lnTo>
                  <a:pt x="0" y="200025"/>
                </a:lnTo>
                <a:cubicBezTo>
                  <a:pt x="0" y="160556"/>
                  <a:pt x="76795" y="128588"/>
                  <a:pt x="171450" y="128588"/>
                </a:cubicBezTo>
                <a:cubicBezTo>
                  <a:pt x="266105" y="128588"/>
                  <a:pt x="342900" y="160556"/>
                  <a:pt x="342900" y="200025"/>
                </a:cubicBezTo>
                <a:lnTo>
                  <a:pt x="342900" y="214313"/>
                </a:lnTo>
                <a:cubicBezTo>
                  <a:pt x="342900" y="253782"/>
                  <a:pt x="266105" y="285750"/>
                  <a:pt x="171450" y="285750"/>
                </a:cubicBezTo>
                <a:cubicBezTo>
                  <a:pt x="76795" y="285750"/>
                  <a:pt x="0" y="253782"/>
                  <a:pt x="0" y="214313"/>
                </a:cubicBezTo>
                <a:close/>
                <a:moveTo>
                  <a:pt x="342900" y="300038"/>
                </a:moveTo>
                <a:cubicBezTo>
                  <a:pt x="342900" y="339507"/>
                  <a:pt x="266105" y="371475"/>
                  <a:pt x="171450" y="371475"/>
                </a:cubicBezTo>
                <a:cubicBezTo>
                  <a:pt x="76795" y="371475"/>
                  <a:pt x="0" y="339507"/>
                  <a:pt x="0" y="300038"/>
                </a:cubicBezTo>
                <a:lnTo>
                  <a:pt x="0" y="286286"/>
                </a:lnTo>
                <a:cubicBezTo>
                  <a:pt x="10358" y="293519"/>
                  <a:pt x="21878" y="299412"/>
                  <a:pt x="33754" y="304413"/>
                </a:cubicBezTo>
                <a:cubicBezTo>
                  <a:pt x="71170" y="320040"/>
                  <a:pt x="119926" y="328613"/>
                  <a:pt x="171450" y="328613"/>
                </a:cubicBezTo>
                <a:cubicBezTo>
                  <a:pt x="222974" y="328613"/>
                  <a:pt x="271730" y="319951"/>
                  <a:pt x="309146" y="304413"/>
                </a:cubicBezTo>
                <a:cubicBezTo>
                  <a:pt x="320933" y="299502"/>
                  <a:pt x="332452" y="293519"/>
                  <a:pt x="342900" y="286286"/>
                </a:cubicBezTo>
                <a:lnTo>
                  <a:pt x="342900" y="300038"/>
                </a:lnTo>
                <a:close/>
                <a:moveTo>
                  <a:pt x="342900" y="372011"/>
                </a:moveTo>
                <a:lnTo>
                  <a:pt x="342900" y="385763"/>
                </a:lnTo>
                <a:cubicBezTo>
                  <a:pt x="342900" y="425232"/>
                  <a:pt x="266105" y="457200"/>
                  <a:pt x="171450" y="457200"/>
                </a:cubicBezTo>
                <a:cubicBezTo>
                  <a:pt x="76795" y="457200"/>
                  <a:pt x="0" y="425232"/>
                  <a:pt x="0" y="385763"/>
                </a:cubicBezTo>
                <a:lnTo>
                  <a:pt x="0" y="372011"/>
                </a:lnTo>
                <a:cubicBezTo>
                  <a:pt x="10358" y="379244"/>
                  <a:pt x="21878" y="385137"/>
                  <a:pt x="33754" y="390138"/>
                </a:cubicBezTo>
                <a:cubicBezTo>
                  <a:pt x="71170" y="405765"/>
                  <a:pt x="119926" y="414338"/>
                  <a:pt x="171450" y="414338"/>
                </a:cubicBezTo>
                <a:cubicBezTo>
                  <a:pt x="222974" y="414338"/>
                  <a:pt x="271730" y="405676"/>
                  <a:pt x="309146" y="390138"/>
                </a:cubicBezTo>
                <a:cubicBezTo>
                  <a:pt x="320933" y="385227"/>
                  <a:pt x="332452" y="379244"/>
                  <a:pt x="342900" y="372011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4" name="Text 11"/>
          <p:cNvSpPr/>
          <p:nvPr/>
        </p:nvSpPr>
        <p:spPr>
          <a:xfrm>
            <a:off x="7099300" y="3810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产品收入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126288" y="4114800"/>
            <a:ext cx="86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(认证, 服务)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864600" y="363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7" name="Shape 14"/>
          <p:cNvSpPr/>
          <p:nvPr/>
        </p:nvSpPr>
        <p:spPr>
          <a:xfrm>
            <a:off x="10248900" y="325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8714" y="171450"/>
                </a:moveTo>
                <a:lnTo>
                  <a:pt x="435769" y="171450"/>
                </a:lnTo>
                <a:cubicBezTo>
                  <a:pt x="447645" y="171450"/>
                  <a:pt x="457200" y="161895"/>
                  <a:pt x="457200" y="150019"/>
                </a:cubicBezTo>
                <a:lnTo>
                  <a:pt x="457200" y="21431"/>
                </a:lnTo>
                <a:cubicBezTo>
                  <a:pt x="457200" y="12769"/>
                  <a:pt x="452021" y="4911"/>
                  <a:pt x="443984" y="1607"/>
                </a:cubicBezTo>
                <a:cubicBezTo>
                  <a:pt x="435947" y="-1697"/>
                  <a:pt x="426750" y="179"/>
                  <a:pt x="420588" y="6251"/>
                </a:cubicBezTo>
                <a:lnTo>
                  <a:pt x="374422" y="52507"/>
                </a:lnTo>
                <a:cubicBezTo>
                  <a:pt x="334863" y="19735"/>
                  <a:pt x="28396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ubicBezTo>
                  <a:pt x="70723" y="120997"/>
                  <a:pt x="142250" y="57150"/>
                  <a:pt x="228600" y="57150"/>
                </a:cubicBezTo>
                <a:cubicBezTo>
                  <a:pt x="268248" y="57150"/>
                  <a:pt x="304681" y="70545"/>
                  <a:pt x="333702" y="93137"/>
                </a:cubicBezTo>
                <a:lnTo>
                  <a:pt x="292001" y="134838"/>
                </a:lnTo>
                <a:cubicBezTo>
                  <a:pt x="285839" y="141000"/>
                  <a:pt x="284053" y="150197"/>
                  <a:pt x="287357" y="158234"/>
                </a:cubicBezTo>
                <a:cubicBezTo>
                  <a:pt x="290661" y="166271"/>
                  <a:pt x="298519" y="171450"/>
                  <a:pt x="307181" y="171450"/>
                </a:cubicBezTo>
                <a:lnTo>
                  <a:pt x="428714" y="171450"/>
                </a:lnTo>
                <a:close/>
                <a:moveTo>
                  <a:pt x="454968" y="261193"/>
                </a:moveTo>
                <a:cubicBezTo>
                  <a:pt x="457200" y="245566"/>
                  <a:pt x="446306" y="231100"/>
                  <a:pt x="430768" y="228868"/>
                </a:cubicBezTo>
                <a:cubicBezTo>
                  <a:pt x="415230" y="226635"/>
                  <a:pt x="400675" y="237530"/>
                  <a:pt x="398443" y="253067"/>
                </a:cubicBezTo>
                <a:cubicBezTo>
                  <a:pt x="386566" y="336113"/>
                  <a:pt x="315039" y="399961"/>
                  <a:pt x="228689" y="399961"/>
                </a:cubicBezTo>
                <a:cubicBezTo>
                  <a:pt x="189041" y="399961"/>
                  <a:pt x="152608" y="386566"/>
                  <a:pt x="123587" y="363974"/>
                </a:cubicBezTo>
                <a:lnTo>
                  <a:pt x="165199" y="322362"/>
                </a:lnTo>
                <a:cubicBezTo>
                  <a:pt x="171361" y="316200"/>
                  <a:pt x="173147" y="307003"/>
                  <a:pt x="169843" y="298966"/>
                </a:cubicBezTo>
                <a:cubicBezTo>
                  <a:pt x="166539" y="290929"/>
                  <a:pt x="158681" y="285750"/>
                  <a:pt x="150019" y="285750"/>
                </a:cubicBezTo>
                <a:lnTo>
                  <a:pt x="21431" y="285750"/>
                </a:lnTo>
                <a:cubicBezTo>
                  <a:pt x="9555" y="285750"/>
                  <a:pt x="0" y="295305"/>
                  <a:pt x="0" y="307181"/>
                </a:cubicBezTo>
                <a:lnTo>
                  <a:pt x="0" y="435769"/>
                </a:lnTo>
                <a:cubicBezTo>
                  <a:pt x="0" y="444431"/>
                  <a:pt x="5179" y="452289"/>
                  <a:pt x="13216" y="455593"/>
                </a:cubicBezTo>
                <a:cubicBezTo>
                  <a:pt x="21253" y="458897"/>
                  <a:pt x="30450" y="457021"/>
                  <a:pt x="36612" y="450949"/>
                </a:cubicBezTo>
                <a:lnTo>
                  <a:pt x="82867" y="404693"/>
                </a:lnTo>
                <a:cubicBezTo>
                  <a:pt x="122337" y="437465"/>
                  <a:pt x="17323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8" name="Text 15"/>
          <p:cNvSpPr/>
          <p:nvPr/>
        </p:nvSpPr>
        <p:spPr>
          <a:xfrm>
            <a:off x="10020300" y="3810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飞轮效应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047288" y="4114800"/>
            <a:ext cx="86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(标准, 品牌)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3034705" y="4724400"/>
            <a:ext cx="612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最终目标：将FlagOS打造成AI基础设施的事实标准。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7-d3k7jgos8jdo4os5e54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520000">
            <a:off x="10471785" y="-925195"/>
            <a:ext cx="2444750" cy="24447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11-d3k7jhos8jdo4os5e6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870" y="4902835"/>
            <a:ext cx="2725420" cy="43307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0-11:13:11-d3k7jhos8jdo4os5e6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15" y="2365375"/>
            <a:ext cx="4368800" cy="3149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78840" y="1196975"/>
            <a:ext cx="1070546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2025/12/09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10-11:13:05-d3k7jg8s8jdo4os5e4g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739505" y="4878070"/>
            <a:ext cx="2723515" cy="429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汇报人：徐黄煜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965065" y="1872615"/>
            <a:ext cx="6619240" cy="23260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6000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8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>    </p:cNvPr>
          <p:cNvPicPr>
            <a:picLocks noChangeAspect="1"/>
          </p:cNvPicPr>
          <p:nvPr/>
        </p:nvPicPr>
        <p:blipFill>
          <a:blip r:embed="rId3"/>
          <a:srcRect l="56" r="0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指标全景图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0966" y="2019300"/>
            <a:ext cx="5626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FlagOS 三维量化指标体系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8350" y="2628900"/>
            <a:ext cx="811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从时间、模块、数据链三轴定义，确保任何任务都有唯一坐标，杜绝指标真空。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6600" y="3289300"/>
            <a:ext cx="2921000" cy="1549400"/>
          </a:xfrm>
          <a:custGeom>
            <a:avLst/>
            <a:gdLst/>
            <a:ahLst/>
            <a:cxnLst/>
            <a:rect l="l" t="t" r="r" b="b"/>
            <a:pathLst>
              <a:path w="2921000" h="1549400">
                <a:moveTo>
                  <a:pt x="101594" y="0"/>
                </a:moveTo>
                <a:lnTo>
                  <a:pt x="2819406" y="0"/>
                </a:lnTo>
                <a:cubicBezTo>
                  <a:pt x="2875515" y="0"/>
                  <a:pt x="2921000" y="45485"/>
                  <a:pt x="2921000" y="101594"/>
                </a:cubicBezTo>
                <a:lnTo>
                  <a:pt x="2921000" y="1447806"/>
                </a:lnTo>
                <a:cubicBezTo>
                  <a:pt x="2921000" y="1503915"/>
                  <a:pt x="2875515" y="1549400"/>
                  <a:pt x="2819406" y="1549400"/>
                </a:cubicBezTo>
                <a:lnTo>
                  <a:pt x="101594" y="1549400"/>
                </a:lnTo>
                <a:cubicBezTo>
                  <a:pt x="45485" y="1549400"/>
                  <a:pt x="0" y="1503915"/>
                  <a:pt x="0" y="14478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033588" y="34925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95250" y="0"/>
                </a:moveTo>
                <a:cubicBezTo>
                  <a:pt x="108421" y="0"/>
                  <a:pt x="119063" y="10641"/>
                  <a:pt x="119063" y="23812"/>
                </a:cubicBezTo>
                <a:lnTo>
                  <a:pt x="119063" y="47625"/>
                </a:lnTo>
                <a:lnTo>
                  <a:pt x="214313" y="47625"/>
                </a:lnTo>
                <a:lnTo>
                  <a:pt x="214313" y="23812"/>
                </a:lnTo>
                <a:cubicBezTo>
                  <a:pt x="214313" y="10641"/>
                  <a:pt x="224954" y="0"/>
                  <a:pt x="238125" y="0"/>
                </a:cubicBezTo>
                <a:cubicBezTo>
                  <a:pt x="251296" y="0"/>
                  <a:pt x="261938" y="10641"/>
                  <a:pt x="261938" y="23812"/>
                </a:cubicBezTo>
                <a:lnTo>
                  <a:pt x="261938" y="47625"/>
                </a:lnTo>
                <a:lnTo>
                  <a:pt x="285750" y="47625"/>
                </a:lnTo>
                <a:cubicBezTo>
                  <a:pt x="312018" y="47625"/>
                  <a:pt x="333375" y="68982"/>
                  <a:pt x="333375" y="95250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95250"/>
                </a:lnTo>
                <a:cubicBezTo>
                  <a:pt x="0" y="68982"/>
                  <a:pt x="21357" y="47625"/>
                  <a:pt x="47625" y="47625"/>
                </a:cubicBezTo>
                <a:lnTo>
                  <a:pt x="71438" y="47625"/>
                </a:lnTo>
                <a:lnTo>
                  <a:pt x="71438" y="23812"/>
                </a:lnTo>
                <a:cubicBezTo>
                  <a:pt x="71438" y="10641"/>
                  <a:pt x="82079" y="0"/>
                  <a:pt x="95250" y="0"/>
                </a:cubicBezTo>
                <a:close/>
                <a:moveTo>
                  <a:pt x="47625" y="178594"/>
                </a:moveTo>
                <a:lnTo>
                  <a:pt x="47625" y="202406"/>
                </a:lnTo>
                <a:cubicBezTo>
                  <a:pt x="47625" y="208955"/>
                  <a:pt x="52983" y="214313"/>
                  <a:pt x="59531" y="214313"/>
                </a:cubicBezTo>
                <a:lnTo>
                  <a:pt x="83344" y="214313"/>
                </a:lnTo>
                <a:cubicBezTo>
                  <a:pt x="89892" y="214313"/>
                  <a:pt x="95250" y="208955"/>
                  <a:pt x="95250" y="202406"/>
                </a:cubicBezTo>
                <a:lnTo>
                  <a:pt x="95250" y="178594"/>
                </a:lnTo>
                <a:cubicBezTo>
                  <a:pt x="95250" y="172045"/>
                  <a:pt x="89892" y="166688"/>
                  <a:pt x="83344" y="166688"/>
                </a:cubicBezTo>
                <a:lnTo>
                  <a:pt x="59531" y="166688"/>
                </a:lnTo>
                <a:cubicBezTo>
                  <a:pt x="52983" y="166688"/>
                  <a:pt x="47625" y="172045"/>
                  <a:pt x="47625" y="178594"/>
                </a:cubicBezTo>
                <a:close/>
                <a:moveTo>
                  <a:pt x="142875" y="178594"/>
                </a:moveTo>
                <a:lnTo>
                  <a:pt x="142875" y="202406"/>
                </a:lnTo>
                <a:cubicBezTo>
                  <a:pt x="142875" y="208955"/>
                  <a:pt x="148233" y="214313"/>
                  <a:pt x="154781" y="214313"/>
                </a:cubicBezTo>
                <a:lnTo>
                  <a:pt x="178594" y="214313"/>
                </a:lnTo>
                <a:cubicBezTo>
                  <a:pt x="185142" y="214313"/>
                  <a:pt x="190500" y="208955"/>
                  <a:pt x="190500" y="202406"/>
                </a:cubicBezTo>
                <a:lnTo>
                  <a:pt x="190500" y="178594"/>
                </a:lnTo>
                <a:cubicBezTo>
                  <a:pt x="190500" y="172045"/>
                  <a:pt x="185142" y="166688"/>
                  <a:pt x="178594" y="166688"/>
                </a:cubicBezTo>
                <a:lnTo>
                  <a:pt x="154781" y="166688"/>
                </a:lnTo>
                <a:cubicBezTo>
                  <a:pt x="148233" y="166688"/>
                  <a:pt x="142875" y="172045"/>
                  <a:pt x="142875" y="178594"/>
                </a:cubicBezTo>
                <a:close/>
                <a:moveTo>
                  <a:pt x="250031" y="166688"/>
                </a:moveTo>
                <a:cubicBezTo>
                  <a:pt x="243483" y="166688"/>
                  <a:pt x="238125" y="172045"/>
                  <a:pt x="238125" y="178594"/>
                </a:cubicBezTo>
                <a:lnTo>
                  <a:pt x="238125" y="202406"/>
                </a:lnTo>
                <a:cubicBezTo>
                  <a:pt x="238125" y="208955"/>
                  <a:pt x="243483" y="214313"/>
                  <a:pt x="250031" y="214313"/>
                </a:cubicBezTo>
                <a:lnTo>
                  <a:pt x="273844" y="214313"/>
                </a:lnTo>
                <a:cubicBezTo>
                  <a:pt x="280392" y="214313"/>
                  <a:pt x="285750" y="208955"/>
                  <a:pt x="285750" y="202406"/>
                </a:cubicBezTo>
                <a:lnTo>
                  <a:pt x="285750" y="178594"/>
                </a:lnTo>
                <a:cubicBezTo>
                  <a:pt x="285750" y="172045"/>
                  <a:pt x="280392" y="166688"/>
                  <a:pt x="273844" y="166688"/>
                </a:cubicBezTo>
                <a:lnTo>
                  <a:pt x="250031" y="166688"/>
                </a:lnTo>
                <a:close/>
                <a:moveTo>
                  <a:pt x="47625" y="273844"/>
                </a:moveTo>
                <a:lnTo>
                  <a:pt x="47625" y="297656"/>
                </a:lnTo>
                <a:cubicBezTo>
                  <a:pt x="47625" y="304205"/>
                  <a:pt x="52983" y="309563"/>
                  <a:pt x="59531" y="309563"/>
                </a:cubicBezTo>
                <a:lnTo>
                  <a:pt x="83344" y="309563"/>
                </a:lnTo>
                <a:cubicBezTo>
                  <a:pt x="89892" y="309563"/>
                  <a:pt x="95250" y="304205"/>
                  <a:pt x="95250" y="297656"/>
                </a:cubicBezTo>
                <a:lnTo>
                  <a:pt x="95250" y="273844"/>
                </a:lnTo>
                <a:cubicBezTo>
                  <a:pt x="95250" y="267295"/>
                  <a:pt x="89892" y="261938"/>
                  <a:pt x="83344" y="261938"/>
                </a:cubicBezTo>
                <a:lnTo>
                  <a:pt x="59531" y="261938"/>
                </a:lnTo>
                <a:cubicBezTo>
                  <a:pt x="52983" y="261938"/>
                  <a:pt x="47625" y="267295"/>
                  <a:pt x="47625" y="273844"/>
                </a:cubicBezTo>
                <a:close/>
                <a:moveTo>
                  <a:pt x="154781" y="261938"/>
                </a:moveTo>
                <a:cubicBezTo>
                  <a:pt x="148233" y="261938"/>
                  <a:pt x="142875" y="267295"/>
                  <a:pt x="142875" y="273844"/>
                </a:cubicBezTo>
                <a:lnTo>
                  <a:pt x="142875" y="297656"/>
                </a:lnTo>
                <a:cubicBezTo>
                  <a:pt x="142875" y="304205"/>
                  <a:pt x="148233" y="309563"/>
                  <a:pt x="154781" y="309563"/>
                </a:cubicBezTo>
                <a:lnTo>
                  <a:pt x="178594" y="309563"/>
                </a:lnTo>
                <a:cubicBezTo>
                  <a:pt x="185142" y="309563"/>
                  <a:pt x="190500" y="304205"/>
                  <a:pt x="190500" y="297656"/>
                </a:cubicBezTo>
                <a:lnTo>
                  <a:pt x="190500" y="273844"/>
                </a:lnTo>
                <a:cubicBezTo>
                  <a:pt x="190500" y="267295"/>
                  <a:pt x="185142" y="261938"/>
                  <a:pt x="178594" y="261938"/>
                </a:cubicBezTo>
                <a:lnTo>
                  <a:pt x="154781" y="261938"/>
                </a:lnTo>
                <a:close/>
                <a:moveTo>
                  <a:pt x="238125" y="273844"/>
                </a:moveTo>
                <a:lnTo>
                  <a:pt x="238125" y="297656"/>
                </a:lnTo>
                <a:cubicBezTo>
                  <a:pt x="238125" y="304205"/>
                  <a:pt x="243483" y="309563"/>
                  <a:pt x="250031" y="309563"/>
                </a:cubicBezTo>
                <a:lnTo>
                  <a:pt x="273844" y="309563"/>
                </a:lnTo>
                <a:cubicBezTo>
                  <a:pt x="280392" y="309563"/>
                  <a:pt x="285750" y="304205"/>
                  <a:pt x="285750" y="297656"/>
                </a:cubicBezTo>
                <a:lnTo>
                  <a:pt x="285750" y="273844"/>
                </a:lnTo>
                <a:cubicBezTo>
                  <a:pt x="285750" y="267295"/>
                  <a:pt x="280392" y="261938"/>
                  <a:pt x="273844" y="261938"/>
                </a:cubicBezTo>
                <a:lnTo>
                  <a:pt x="250031" y="261938"/>
                </a:lnTo>
                <a:cubicBezTo>
                  <a:pt x="243483" y="261938"/>
                  <a:pt x="238125" y="267295"/>
                  <a:pt x="238125" y="273844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797050" y="39751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时间轴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12217" y="43815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0-6月、6-18月、18-36月三阶段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975100" y="3835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49203" y="65544"/>
                </a:moveTo>
                <a:cubicBezTo>
                  <a:pt x="38040" y="54382"/>
                  <a:pt x="19913" y="54382"/>
                  <a:pt x="8751" y="65544"/>
                </a:cubicBezTo>
                <a:cubicBezTo>
                  <a:pt x="-2411" y="76706"/>
                  <a:pt x="-2411" y="94833"/>
                  <a:pt x="8751" y="105995"/>
                </a:cubicBezTo>
                <a:lnTo>
                  <a:pt x="131445" y="228600"/>
                </a:lnTo>
                <a:lnTo>
                  <a:pt x="8840" y="351294"/>
                </a:lnTo>
                <a:cubicBezTo>
                  <a:pt x="-2322" y="362456"/>
                  <a:pt x="-2322" y="380583"/>
                  <a:pt x="8840" y="391745"/>
                </a:cubicBezTo>
                <a:cubicBezTo>
                  <a:pt x="20003" y="402908"/>
                  <a:pt x="38130" y="402908"/>
                  <a:pt x="49292" y="391745"/>
                </a:cubicBezTo>
                <a:lnTo>
                  <a:pt x="171896" y="269051"/>
                </a:lnTo>
                <a:lnTo>
                  <a:pt x="294590" y="391656"/>
                </a:lnTo>
                <a:cubicBezTo>
                  <a:pt x="305753" y="402818"/>
                  <a:pt x="323880" y="402818"/>
                  <a:pt x="335042" y="391656"/>
                </a:cubicBezTo>
                <a:cubicBezTo>
                  <a:pt x="346204" y="380494"/>
                  <a:pt x="346204" y="362367"/>
                  <a:pt x="335042" y="351205"/>
                </a:cubicBezTo>
                <a:lnTo>
                  <a:pt x="212348" y="228600"/>
                </a:lnTo>
                <a:lnTo>
                  <a:pt x="334953" y="105906"/>
                </a:lnTo>
                <a:cubicBezTo>
                  <a:pt x="346115" y="94744"/>
                  <a:pt x="346115" y="76617"/>
                  <a:pt x="334953" y="65455"/>
                </a:cubicBezTo>
                <a:cubicBezTo>
                  <a:pt x="323790" y="54293"/>
                  <a:pt x="305663" y="54293"/>
                  <a:pt x="294501" y="65455"/>
                </a:cubicBezTo>
                <a:lnTo>
                  <a:pt x="171896" y="188149"/>
                </a:lnTo>
                <a:lnTo>
                  <a:pt x="49203" y="65544"/>
                </a:ln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0" name="Shape 7"/>
          <p:cNvSpPr/>
          <p:nvPr/>
        </p:nvSpPr>
        <p:spPr>
          <a:xfrm>
            <a:off x="4635500" y="3289300"/>
            <a:ext cx="2921000" cy="1549400"/>
          </a:xfrm>
          <a:custGeom>
            <a:avLst/>
            <a:gdLst/>
            <a:ahLst/>
            <a:cxnLst/>
            <a:rect l="l" t="t" r="r" b="b"/>
            <a:pathLst>
              <a:path w="2921000" h="1549400">
                <a:moveTo>
                  <a:pt x="101594" y="0"/>
                </a:moveTo>
                <a:lnTo>
                  <a:pt x="2819406" y="0"/>
                </a:lnTo>
                <a:cubicBezTo>
                  <a:pt x="2875515" y="0"/>
                  <a:pt x="2921000" y="45485"/>
                  <a:pt x="2921000" y="101594"/>
                </a:cubicBezTo>
                <a:lnTo>
                  <a:pt x="2921000" y="1447806"/>
                </a:lnTo>
                <a:cubicBezTo>
                  <a:pt x="2921000" y="1503915"/>
                  <a:pt x="2875515" y="1549400"/>
                  <a:pt x="2819406" y="1549400"/>
                </a:cubicBezTo>
                <a:lnTo>
                  <a:pt x="101594" y="1549400"/>
                </a:lnTo>
                <a:cubicBezTo>
                  <a:pt x="45485" y="1549400"/>
                  <a:pt x="0" y="1503915"/>
                  <a:pt x="0" y="14478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908675" y="3492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11336" y="-967"/>
                </a:moveTo>
                <a:cubicBezTo>
                  <a:pt x="198462" y="-8409"/>
                  <a:pt x="182538" y="-8409"/>
                  <a:pt x="169664" y="-967"/>
                </a:cubicBezTo>
                <a:lnTo>
                  <a:pt x="107007" y="35198"/>
                </a:lnTo>
                <a:cubicBezTo>
                  <a:pt x="94134" y="42639"/>
                  <a:pt x="86171" y="56406"/>
                  <a:pt x="86171" y="71289"/>
                </a:cubicBezTo>
                <a:lnTo>
                  <a:pt x="86171" y="147117"/>
                </a:lnTo>
                <a:lnTo>
                  <a:pt x="20464" y="185068"/>
                </a:lnTo>
                <a:cubicBezTo>
                  <a:pt x="7590" y="192509"/>
                  <a:pt x="-372" y="206276"/>
                  <a:pt x="-372" y="221159"/>
                </a:cubicBezTo>
                <a:lnTo>
                  <a:pt x="-372" y="293563"/>
                </a:lnTo>
                <a:cubicBezTo>
                  <a:pt x="-372" y="308446"/>
                  <a:pt x="7590" y="322213"/>
                  <a:pt x="20464" y="329654"/>
                </a:cubicBezTo>
                <a:lnTo>
                  <a:pt x="83195" y="365820"/>
                </a:lnTo>
                <a:cubicBezTo>
                  <a:pt x="96069" y="373261"/>
                  <a:pt x="111993" y="373261"/>
                  <a:pt x="124867" y="365820"/>
                </a:cubicBezTo>
                <a:lnTo>
                  <a:pt x="190574" y="327868"/>
                </a:lnTo>
                <a:lnTo>
                  <a:pt x="256282" y="365820"/>
                </a:lnTo>
                <a:cubicBezTo>
                  <a:pt x="269156" y="373261"/>
                  <a:pt x="285080" y="373261"/>
                  <a:pt x="297954" y="365820"/>
                </a:cubicBezTo>
                <a:lnTo>
                  <a:pt x="360536" y="329654"/>
                </a:lnTo>
                <a:cubicBezTo>
                  <a:pt x="373410" y="322213"/>
                  <a:pt x="381372" y="308446"/>
                  <a:pt x="381372" y="293563"/>
                </a:cubicBezTo>
                <a:lnTo>
                  <a:pt x="381372" y="221159"/>
                </a:lnTo>
                <a:cubicBezTo>
                  <a:pt x="381372" y="206276"/>
                  <a:pt x="373410" y="192509"/>
                  <a:pt x="360536" y="185068"/>
                </a:cubicBezTo>
                <a:lnTo>
                  <a:pt x="294829" y="147117"/>
                </a:lnTo>
                <a:lnTo>
                  <a:pt x="294829" y="71289"/>
                </a:lnTo>
                <a:cubicBezTo>
                  <a:pt x="294829" y="56406"/>
                  <a:pt x="286866" y="42639"/>
                  <a:pt x="273993" y="35198"/>
                </a:cubicBezTo>
                <a:lnTo>
                  <a:pt x="211336" y="-967"/>
                </a:lnTo>
                <a:close/>
                <a:moveTo>
                  <a:pt x="172641" y="217736"/>
                </a:moveTo>
                <a:lnTo>
                  <a:pt x="172641" y="296987"/>
                </a:lnTo>
                <a:lnTo>
                  <a:pt x="106933" y="334938"/>
                </a:lnTo>
                <a:cubicBezTo>
                  <a:pt x="106040" y="335459"/>
                  <a:pt x="104998" y="335756"/>
                  <a:pt x="103956" y="335756"/>
                </a:cubicBezTo>
                <a:lnTo>
                  <a:pt x="103956" y="257398"/>
                </a:lnTo>
                <a:lnTo>
                  <a:pt x="172641" y="217736"/>
                </a:lnTo>
                <a:close/>
                <a:moveTo>
                  <a:pt x="344835" y="218182"/>
                </a:moveTo>
                <a:cubicBezTo>
                  <a:pt x="345356" y="219075"/>
                  <a:pt x="345653" y="220117"/>
                  <a:pt x="345653" y="221159"/>
                </a:cubicBezTo>
                <a:lnTo>
                  <a:pt x="345653" y="293563"/>
                </a:lnTo>
                <a:cubicBezTo>
                  <a:pt x="345653" y="295721"/>
                  <a:pt x="344537" y="297656"/>
                  <a:pt x="342677" y="298698"/>
                </a:cubicBezTo>
                <a:lnTo>
                  <a:pt x="279946" y="334863"/>
                </a:lnTo>
                <a:cubicBezTo>
                  <a:pt x="279053" y="335384"/>
                  <a:pt x="278011" y="335682"/>
                  <a:pt x="276969" y="335682"/>
                </a:cubicBezTo>
                <a:lnTo>
                  <a:pt x="276969" y="257324"/>
                </a:lnTo>
                <a:lnTo>
                  <a:pt x="344835" y="218182"/>
                </a:lnTo>
                <a:close/>
                <a:moveTo>
                  <a:pt x="259184" y="71289"/>
                </a:moveTo>
                <a:lnTo>
                  <a:pt x="259184" y="147117"/>
                </a:lnTo>
                <a:lnTo>
                  <a:pt x="190500" y="186779"/>
                </a:lnTo>
                <a:lnTo>
                  <a:pt x="190500" y="107528"/>
                </a:lnTo>
                <a:lnTo>
                  <a:pt x="258366" y="68387"/>
                </a:lnTo>
                <a:cubicBezTo>
                  <a:pt x="258887" y="69279"/>
                  <a:pt x="259184" y="70321"/>
                  <a:pt x="259184" y="71363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2" name="Text 9"/>
          <p:cNvSpPr/>
          <p:nvPr/>
        </p:nvSpPr>
        <p:spPr>
          <a:xfrm>
            <a:off x="5695950" y="39751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模块轴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95850" y="4381500"/>
            <a:ext cx="240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技术、生态、商业等六大模块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874000" y="3835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49203" y="65544"/>
                </a:moveTo>
                <a:cubicBezTo>
                  <a:pt x="38040" y="54382"/>
                  <a:pt x="19913" y="54382"/>
                  <a:pt x="8751" y="65544"/>
                </a:cubicBezTo>
                <a:cubicBezTo>
                  <a:pt x="-2411" y="76706"/>
                  <a:pt x="-2411" y="94833"/>
                  <a:pt x="8751" y="105995"/>
                </a:cubicBezTo>
                <a:lnTo>
                  <a:pt x="131445" y="228600"/>
                </a:lnTo>
                <a:lnTo>
                  <a:pt x="8840" y="351294"/>
                </a:lnTo>
                <a:cubicBezTo>
                  <a:pt x="-2322" y="362456"/>
                  <a:pt x="-2322" y="380583"/>
                  <a:pt x="8840" y="391745"/>
                </a:cubicBezTo>
                <a:cubicBezTo>
                  <a:pt x="20003" y="402908"/>
                  <a:pt x="38130" y="402908"/>
                  <a:pt x="49292" y="391745"/>
                </a:cubicBezTo>
                <a:lnTo>
                  <a:pt x="171896" y="269051"/>
                </a:lnTo>
                <a:lnTo>
                  <a:pt x="294590" y="391656"/>
                </a:lnTo>
                <a:cubicBezTo>
                  <a:pt x="305753" y="402818"/>
                  <a:pt x="323880" y="402818"/>
                  <a:pt x="335042" y="391656"/>
                </a:cubicBezTo>
                <a:cubicBezTo>
                  <a:pt x="346204" y="380494"/>
                  <a:pt x="346204" y="362367"/>
                  <a:pt x="335042" y="351205"/>
                </a:cubicBezTo>
                <a:lnTo>
                  <a:pt x="212348" y="228600"/>
                </a:lnTo>
                <a:lnTo>
                  <a:pt x="334953" y="105906"/>
                </a:lnTo>
                <a:cubicBezTo>
                  <a:pt x="346115" y="94744"/>
                  <a:pt x="346115" y="76617"/>
                  <a:pt x="334953" y="65455"/>
                </a:cubicBezTo>
                <a:cubicBezTo>
                  <a:pt x="323790" y="54293"/>
                  <a:pt x="305663" y="54293"/>
                  <a:pt x="294501" y="65455"/>
                </a:cubicBezTo>
                <a:lnTo>
                  <a:pt x="171896" y="188149"/>
                </a:lnTo>
                <a:lnTo>
                  <a:pt x="49203" y="65544"/>
                </a:ln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5" name="Shape 12"/>
          <p:cNvSpPr/>
          <p:nvPr/>
        </p:nvSpPr>
        <p:spPr>
          <a:xfrm>
            <a:off x="8534400" y="3289300"/>
            <a:ext cx="2921000" cy="1549400"/>
          </a:xfrm>
          <a:custGeom>
            <a:avLst/>
            <a:gdLst/>
            <a:ahLst/>
            <a:cxnLst/>
            <a:rect l="l" t="t" r="r" b="b"/>
            <a:pathLst>
              <a:path w="2921000" h="1549400">
                <a:moveTo>
                  <a:pt x="101594" y="0"/>
                </a:moveTo>
                <a:lnTo>
                  <a:pt x="2819406" y="0"/>
                </a:lnTo>
                <a:cubicBezTo>
                  <a:pt x="2875515" y="0"/>
                  <a:pt x="2921000" y="45485"/>
                  <a:pt x="2921000" y="101594"/>
                </a:cubicBezTo>
                <a:lnTo>
                  <a:pt x="2921000" y="1447806"/>
                </a:lnTo>
                <a:cubicBezTo>
                  <a:pt x="2921000" y="1503915"/>
                  <a:pt x="2875515" y="1549400"/>
                  <a:pt x="2819406" y="1549400"/>
                </a:cubicBezTo>
                <a:lnTo>
                  <a:pt x="101594" y="1549400"/>
                </a:lnTo>
                <a:cubicBezTo>
                  <a:pt x="45485" y="1549400"/>
                  <a:pt x="0" y="1503915"/>
                  <a:pt x="0" y="14478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9783763" y="3492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12167" y="71438"/>
                </a:moveTo>
                <a:cubicBezTo>
                  <a:pt x="299814" y="71438"/>
                  <a:pt x="287834" y="74786"/>
                  <a:pt x="277341" y="80888"/>
                </a:cubicBezTo>
                <a:cubicBezTo>
                  <a:pt x="265584" y="68982"/>
                  <a:pt x="251892" y="59010"/>
                  <a:pt x="236786" y="51495"/>
                </a:cubicBezTo>
                <a:cubicBezTo>
                  <a:pt x="257770" y="33635"/>
                  <a:pt x="284485" y="23812"/>
                  <a:pt x="312167" y="23812"/>
                </a:cubicBezTo>
                <a:cubicBezTo>
                  <a:pt x="376461" y="23812"/>
                  <a:pt x="428625" y="75902"/>
                  <a:pt x="428625" y="140271"/>
                </a:cubicBezTo>
                <a:cubicBezTo>
                  <a:pt x="428625" y="171152"/>
                  <a:pt x="416347" y="200769"/>
                  <a:pt x="394543" y="222572"/>
                </a:cubicBezTo>
                <a:lnTo>
                  <a:pt x="341635" y="275481"/>
                </a:lnTo>
                <a:cubicBezTo>
                  <a:pt x="319832" y="297284"/>
                  <a:pt x="290215" y="309563"/>
                  <a:pt x="259333" y="309563"/>
                </a:cubicBezTo>
                <a:cubicBezTo>
                  <a:pt x="195039" y="309563"/>
                  <a:pt x="142875" y="257473"/>
                  <a:pt x="142875" y="193104"/>
                </a:cubicBezTo>
                <a:cubicBezTo>
                  <a:pt x="142875" y="191988"/>
                  <a:pt x="142875" y="190872"/>
                  <a:pt x="142949" y="189756"/>
                </a:cubicBezTo>
                <a:cubicBezTo>
                  <a:pt x="143321" y="176585"/>
                  <a:pt x="154260" y="166241"/>
                  <a:pt x="167432" y="166613"/>
                </a:cubicBezTo>
                <a:cubicBezTo>
                  <a:pt x="180603" y="166985"/>
                  <a:pt x="190946" y="177924"/>
                  <a:pt x="190574" y="191095"/>
                </a:cubicBezTo>
                <a:cubicBezTo>
                  <a:pt x="190574" y="191765"/>
                  <a:pt x="190574" y="192435"/>
                  <a:pt x="190574" y="193030"/>
                </a:cubicBezTo>
                <a:cubicBezTo>
                  <a:pt x="190574" y="231056"/>
                  <a:pt x="221382" y="261863"/>
                  <a:pt x="259407" y="261863"/>
                </a:cubicBezTo>
                <a:cubicBezTo>
                  <a:pt x="277639" y="261863"/>
                  <a:pt x="295126" y="254645"/>
                  <a:pt x="308074" y="241697"/>
                </a:cubicBezTo>
                <a:lnTo>
                  <a:pt x="360983" y="188788"/>
                </a:lnTo>
                <a:cubicBezTo>
                  <a:pt x="373856" y="175915"/>
                  <a:pt x="381149" y="158353"/>
                  <a:pt x="381149" y="140122"/>
                </a:cubicBezTo>
                <a:cubicBezTo>
                  <a:pt x="381149" y="102096"/>
                  <a:pt x="350341" y="71289"/>
                  <a:pt x="312316" y="71289"/>
                </a:cubicBezTo>
                <a:close/>
                <a:moveTo>
                  <a:pt x="204787" y="128960"/>
                </a:moveTo>
                <a:cubicBezTo>
                  <a:pt x="203374" y="128364"/>
                  <a:pt x="201960" y="127546"/>
                  <a:pt x="200695" y="126653"/>
                </a:cubicBezTo>
                <a:cubicBezTo>
                  <a:pt x="191319" y="121816"/>
                  <a:pt x="180603" y="119063"/>
                  <a:pt x="169366" y="119063"/>
                </a:cubicBezTo>
                <a:cubicBezTo>
                  <a:pt x="151135" y="119063"/>
                  <a:pt x="133648" y="126281"/>
                  <a:pt x="120700" y="139229"/>
                </a:cubicBezTo>
                <a:lnTo>
                  <a:pt x="67791" y="192137"/>
                </a:lnTo>
                <a:cubicBezTo>
                  <a:pt x="54918" y="205011"/>
                  <a:pt x="47625" y="222572"/>
                  <a:pt x="47625" y="240804"/>
                </a:cubicBezTo>
                <a:cubicBezTo>
                  <a:pt x="47625" y="278829"/>
                  <a:pt x="78432" y="309637"/>
                  <a:pt x="116458" y="309637"/>
                </a:cubicBezTo>
                <a:cubicBezTo>
                  <a:pt x="128736" y="309637"/>
                  <a:pt x="140717" y="306363"/>
                  <a:pt x="151209" y="300261"/>
                </a:cubicBezTo>
                <a:cubicBezTo>
                  <a:pt x="162967" y="312167"/>
                  <a:pt x="176659" y="322138"/>
                  <a:pt x="191839" y="329654"/>
                </a:cubicBezTo>
                <a:cubicBezTo>
                  <a:pt x="170855" y="347439"/>
                  <a:pt x="144214" y="357336"/>
                  <a:pt x="116458" y="357336"/>
                </a:cubicBezTo>
                <a:cubicBezTo>
                  <a:pt x="52164" y="357336"/>
                  <a:pt x="0" y="305246"/>
                  <a:pt x="0" y="240878"/>
                </a:cubicBezTo>
                <a:cubicBezTo>
                  <a:pt x="0" y="209996"/>
                  <a:pt x="12278" y="180380"/>
                  <a:pt x="34082" y="158576"/>
                </a:cubicBezTo>
                <a:lnTo>
                  <a:pt x="86990" y="105668"/>
                </a:lnTo>
                <a:cubicBezTo>
                  <a:pt x="108793" y="83865"/>
                  <a:pt x="138410" y="71586"/>
                  <a:pt x="169292" y="71586"/>
                </a:cubicBezTo>
                <a:cubicBezTo>
                  <a:pt x="233735" y="71586"/>
                  <a:pt x="285750" y="124123"/>
                  <a:pt x="285750" y="188342"/>
                </a:cubicBezTo>
                <a:cubicBezTo>
                  <a:pt x="285750" y="189309"/>
                  <a:pt x="285750" y="190277"/>
                  <a:pt x="285750" y="191244"/>
                </a:cubicBezTo>
                <a:cubicBezTo>
                  <a:pt x="285452" y="204415"/>
                  <a:pt x="274513" y="214759"/>
                  <a:pt x="261342" y="214461"/>
                </a:cubicBezTo>
                <a:cubicBezTo>
                  <a:pt x="248171" y="214164"/>
                  <a:pt x="237827" y="203225"/>
                  <a:pt x="238125" y="190054"/>
                </a:cubicBezTo>
                <a:cubicBezTo>
                  <a:pt x="238125" y="189458"/>
                  <a:pt x="238125" y="188937"/>
                  <a:pt x="238125" y="188342"/>
                </a:cubicBezTo>
                <a:cubicBezTo>
                  <a:pt x="238125" y="163264"/>
                  <a:pt x="224730" y="141238"/>
                  <a:pt x="204787" y="129108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7" name="Text 14"/>
          <p:cNvSpPr/>
          <p:nvPr/>
        </p:nvSpPr>
        <p:spPr>
          <a:xfrm>
            <a:off x="9480550" y="39751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数据链轴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794750" y="4381500"/>
            <a:ext cx="240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行动、指标、评估、来源五层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574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指标基线设定逻辑：源于客观，忠于事实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320800" y="2463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701800" y="284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57163" y="21431"/>
                </a:moveTo>
                <a:cubicBezTo>
                  <a:pt x="157163" y="9555"/>
                  <a:pt x="147608" y="0"/>
                  <a:pt x="135731" y="0"/>
                </a:cubicBezTo>
                <a:cubicBezTo>
                  <a:pt x="123855" y="0"/>
                  <a:pt x="114300" y="9555"/>
                  <a:pt x="114300" y="21431"/>
                </a:cubicBezTo>
                <a:lnTo>
                  <a:pt x="114300" y="57150"/>
                </a:lnTo>
                <a:cubicBezTo>
                  <a:pt x="82778" y="57150"/>
                  <a:pt x="57150" y="82778"/>
                  <a:pt x="57150" y="114300"/>
                </a:cubicBezTo>
                <a:lnTo>
                  <a:pt x="21431" y="114300"/>
                </a:lnTo>
                <a:cubicBezTo>
                  <a:pt x="9555" y="114300"/>
                  <a:pt x="0" y="123855"/>
                  <a:pt x="0" y="135731"/>
                </a:cubicBezTo>
                <a:cubicBezTo>
                  <a:pt x="0" y="147608"/>
                  <a:pt x="9555" y="157163"/>
                  <a:pt x="21431" y="157163"/>
                </a:cubicBezTo>
                <a:lnTo>
                  <a:pt x="57150" y="157163"/>
                </a:lnTo>
                <a:lnTo>
                  <a:pt x="57150" y="207169"/>
                </a:lnTo>
                <a:lnTo>
                  <a:pt x="21431" y="207169"/>
                </a:lnTo>
                <a:cubicBezTo>
                  <a:pt x="9555" y="207169"/>
                  <a:pt x="0" y="216724"/>
                  <a:pt x="0" y="228600"/>
                </a:cubicBezTo>
                <a:cubicBezTo>
                  <a:pt x="0" y="240476"/>
                  <a:pt x="9555" y="250031"/>
                  <a:pt x="21431" y="250031"/>
                </a:cubicBezTo>
                <a:lnTo>
                  <a:pt x="57150" y="250031"/>
                </a:lnTo>
                <a:lnTo>
                  <a:pt x="57150" y="300038"/>
                </a:lnTo>
                <a:lnTo>
                  <a:pt x="21431" y="300038"/>
                </a:lnTo>
                <a:cubicBezTo>
                  <a:pt x="9555" y="300038"/>
                  <a:pt x="0" y="309592"/>
                  <a:pt x="0" y="321469"/>
                </a:cubicBezTo>
                <a:cubicBezTo>
                  <a:pt x="0" y="333345"/>
                  <a:pt x="9555" y="342900"/>
                  <a:pt x="21431" y="342900"/>
                </a:cubicBezTo>
                <a:lnTo>
                  <a:pt x="57150" y="342900"/>
                </a:lnTo>
                <a:cubicBezTo>
                  <a:pt x="57150" y="374422"/>
                  <a:pt x="82778" y="400050"/>
                  <a:pt x="114300" y="400050"/>
                </a:cubicBezTo>
                <a:lnTo>
                  <a:pt x="114300" y="435769"/>
                </a:lnTo>
                <a:cubicBezTo>
                  <a:pt x="114300" y="447645"/>
                  <a:pt x="123855" y="457200"/>
                  <a:pt x="135731" y="457200"/>
                </a:cubicBezTo>
                <a:cubicBezTo>
                  <a:pt x="147608" y="457200"/>
                  <a:pt x="157163" y="447645"/>
                  <a:pt x="157163" y="435769"/>
                </a:cubicBezTo>
                <a:lnTo>
                  <a:pt x="157163" y="400050"/>
                </a:lnTo>
                <a:lnTo>
                  <a:pt x="207169" y="400050"/>
                </a:lnTo>
                <a:lnTo>
                  <a:pt x="207169" y="435769"/>
                </a:lnTo>
                <a:cubicBezTo>
                  <a:pt x="207169" y="447645"/>
                  <a:pt x="216724" y="457200"/>
                  <a:pt x="228600" y="457200"/>
                </a:cubicBezTo>
                <a:cubicBezTo>
                  <a:pt x="240476" y="457200"/>
                  <a:pt x="250031" y="447645"/>
                  <a:pt x="250031" y="435769"/>
                </a:cubicBezTo>
                <a:lnTo>
                  <a:pt x="250031" y="400050"/>
                </a:lnTo>
                <a:lnTo>
                  <a:pt x="300038" y="400050"/>
                </a:lnTo>
                <a:lnTo>
                  <a:pt x="300038" y="435769"/>
                </a:lnTo>
                <a:cubicBezTo>
                  <a:pt x="300038" y="447645"/>
                  <a:pt x="309592" y="457200"/>
                  <a:pt x="321469" y="457200"/>
                </a:cubicBezTo>
                <a:cubicBezTo>
                  <a:pt x="333345" y="457200"/>
                  <a:pt x="342900" y="447645"/>
                  <a:pt x="342900" y="435769"/>
                </a:cubicBezTo>
                <a:lnTo>
                  <a:pt x="342900" y="400050"/>
                </a:lnTo>
                <a:cubicBezTo>
                  <a:pt x="374422" y="400050"/>
                  <a:pt x="400050" y="374422"/>
                  <a:pt x="400050" y="342900"/>
                </a:cubicBezTo>
                <a:lnTo>
                  <a:pt x="435769" y="342900"/>
                </a:lnTo>
                <a:cubicBezTo>
                  <a:pt x="447645" y="342900"/>
                  <a:pt x="457200" y="333345"/>
                  <a:pt x="457200" y="321469"/>
                </a:cubicBezTo>
                <a:cubicBezTo>
                  <a:pt x="457200" y="309592"/>
                  <a:pt x="447645" y="300038"/>
                  <a:pt x="435769" y="300038"/>
                </a:cubicBezTo>
                <a:lnTo>
                  <a:pt x="400050" y="300038"/>
                </a:lnTo>
                <a:lnTo>
                  <a:pt x="400050" y="250031"/>
                </a:lnTo>
                <a:lnTo>
                  <a:pt x="435769" y="250031"/>
                </a:lnTo>
                <a:cubicBezTo>
                  <a:pt x="447645" y="250031"/>
                  <a:pt x="457200" y="240476"/>
                  <a:pt x="457200" y="228600"/>
                </a:cubicBezTo>
                <a:cubicBezTo>
                  <a:pt x="457200" y="216724"/>
                  <a:pt x="447645" y="207169"/>
                  <a:pt x="435769" y="207169"/>
                </a:cubicBezTo>
                <a:lnTo>
                  <a:pt x="400050" y="207169"/>
                </a:lnTo>
                <a:lnTo>
                  <a:pt x="400050" y="157163"/>
                </a:lnTo>
                <a:lnTo>
                  <a:pt x="435769" y="157163"/>
                </a:lnTo>
                <a:cubicBezTo>
                  <a:pt x="447645" y="157163"/>
                  <a:pt x="457200" y="147608"/>
                  <a:pt x="457200" y="135731"/>
                </a:cubicBezTo>
                <a:cubicBezTo>
                  <a:pt x="457200" y="123855"/>
                  <a:pt x="447645" y="114300"/>
                  <a:pt x="435769" y="114300"/>
                </a:cubicBezTo>
                <a:lnTo>
                  <a:pt x="400050" y="114300"/>
                </a:lnTo>
                <a:cubicBezTo>
                  <a:pt x="400050" y="82778"/>
                  <a:pt x="374422" y="57150"/>
                  <a:pt x="342900" y="57150"/>
                </a:cubicBezTo>
                <a:lnTo>
                  <a:pt x="342900" y="21431"/>
                </a:lnTo>
                <a:cubicBezTo>
                  <a:pt x="342900" y="9555"/>
                  <a:pt x="333345" y="0"/>
                  <a:pt x="321469" y="0"/>
                </a:cubicBezTo>
                <a:cubicBezTo>
                  <a:pt x="309592" y="0"/>
                  <a:pt x="300038" y="9555"/>
                  <a:pt x="300038" y="21431"/>
                </a:cubicBezTo>
                <a:lnTo>
                  <a:pt x="300038" y="57150"/>
                </a:lnTo>
                <a:lnTo>
                  <a:pt x="250031" y="57150"/>
                </a:lnTo>
                <a:lnTo>
                  <a:pt x="250031" y="21431"/>
                </a:lnTo>
                <a:cubicBezTo>
                  <a:pt x="250031" y="9555"/>
                  <a:pt x="240476" y="0"/>
                  <a:pt x="228600" y="0"/>
                </a:cubicBezTo>
                <a:cubicBezTo>
                  <a:pt x="216724" y="0"/>
                  <a:pt x="207169" y="9555"/>
                  <a:pt x="207169" y="21431"/>
                </a:cubicBezTo>
                <a:lnTo>
                  <a:pt x="207169" y="57150"/>
                </a:lnTo>
                <a:lnTo>
                  <a:pt x="157163" y="57150"/>
                </a:lnTo>
                <a:lnTo>
                  <a:pt x="157163" y="21431"/>
                </a:lnTo>
                <a:close/>
                <a:moveTo>
                  <a:pt x="142875" y="114300"/>
                </a:moveTo>
                <a:lnTo>
                  <a:pt x="314325" y="114300"/>
                </a:lnTo>
                <a:cubicBezTo>
                  <a:pt x="330131" y="114300"/>
                  <a:pt x="342900" y="127069"/>
                  <a:pt x="342900" y="142875"/>
                </a:cubicBezTo>
                <a:lnTo>
                  <a:pt x="342900" y="314325"/>
                </a:lnTo>
                <a:cubicBezTo>
                  <a:pt x="342900" y="330131"/>
                  <a:pt x="330131" y="342900"/>
                  <a:pt x="314325" y="342900"/>
                </a:cubicBezTo>
                <a:lnTo>
                  <a:pt x="142875" y="342900"/>
                </a:lnTo>
                <a:cubicBezTo>
                  <a:pt x="127069" y="342900"/>
                  <a:pt x="114300" y="330131"/>
                  <a:pt x="114300" y="314325"/>
                </a:cubicBezTo>
                <a:lnTo>
                  <a:pt x="114300" y="142875"/>
                </a:lnTo>
                <a:cubicBezTo>
                  <a:pt x="114300" y="127069"/>
                  <a:pt x="127069" y="114300"/>
                  <a:pt x="142875" y="114300"/>
                </a:cubicBezTo>
                <a:close/>
                <a:moveTo>
                  <a:pt x="157163" y="157163"/>
                </a:moveTo>
                <a:lnTo>
                  <a:pt x="157163" y="300038"/>
                </a:lnTo>
                <a:lnTo>
                  <a:pt x="300038" y="300038"/>
                </a:lnTo>
                <a:lnTo>
                  <a:pt x="300038" y="157163"/>
                </a:lnTo>
                <a:lnTo>
                  <a:pt x="157163" y="157163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1371600" y="38354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芯片适配数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60177" y="4191000"/>
            <a:ext cx="294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基于全球销量前25款AI加速芯片名录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60800" y="330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9" name="Shape 6"/>
          <p:cNvSpPr/>
          <p:nvPr/>
        </p:nvSpPr>
        <p:spPr>
          <a:xfrm>
            <a:off x="5486400" y="2463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810250" y="2844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1" name="Text 8"/>
          <p:cNvSpPr/>
          <p:nvPr/>
        </p:nvSpPr>
        <p:spPr>
          <a:xfrm>
            <a:off x="5537200" y="38354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框架兼容性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774009" y="4191000"/>
            <a:ext cx="264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覆盖三框架官方单元测试≥500条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026400" y="330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4" name="Shape 11"/>
          <p:cNvSpPr/>
          <p:nvPr/>
        </p:nvSpPr>
        <p:spPr>
          <a:xfrm>
            <a:off x="9652000" y="2336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10033000" y="271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228600" y="371475"/>
                </a:moveTo>
                <a:cubicBezTo>
                  <a:pt x="260122" y="371475"/>
                  <a:pt x="285750" y="345847"/>
                  <a:pt x="285750" y="314325"/>
                </a:cubicBezTo>
                <a:cubicBezTo>
                  <a:pt x="285750" y="299859"/>
                  <a:pt x="280392" y="286554"/>
                  <a:pt x="271463" y="276552"/>
                </a:cubicBezTo>
                <a:lnTo>
                  <a:pt x="333524" y="152519"/>
                </a:lnTo>
                <a:cubicBezTo>
                  <a:pt x="338792" y="141893"/>
                  <a:pt x="334506" y="129034"/>
                  <a:pt x="323969" y="123765"/>
                </a:cubicBezTo>
                <a:cubicBezTo>
                  <a:pt x="313432" y="118497"/>
                  <a:pt x="300484" y="122783"/>
                  <a:pt x="295215" y="133320"/>
                </a:cubicBezTo>
                <a:lnTo>
                  <a:pt x="233154" y="257354"/>
                </a:lnTo>
                <a:cubicBezTo>
                  <a:pt x="231636" y="257264"/>
                  <a:pt x="230118" y="257175"/>
                  <a:pt x="228600" y="257175"/>
                </a:cubicBezTo>
                <a:cubicBezTo>
                  <a:pt x="197078" y="257175"/>
                  <a:pt x="171450" y="282803"/>
                  <a:pt x="171450" y="314325"/>
                </a:cubicBezTo>
                <a:cubicBezTo>
                  <a:pt x="171450" y="345847"/>
                  <a:pt x="197078" y="371475"/>
                  <a:pt x="228600" y="371475"/>
                </a:cubicBezTo>
                <a:close/>
                <a:moveTo>
                  <a:pt x="157163" y="128588"/>
                </a:moveTo>
                <a:cubicBezTo>
                  <a:pt x="157163" y="112817"/>
                  <a:pt x="144358" y="100013"/>
                  <a:pt x="128588" y="100013"/>
                </a:cubicBezTo>
                <a:cubicBezTo>
                  <a:pt x="112817" y="100013"/>
                  <a:pt x="100013" y="112817"/>
                  <a:pt x="100013" y="128588"/>
                </a:cubicBezTo>
                <a:cubicBezTo>
                  <a:pt x="100013" y="144358"/>
                  <a:pt x="112817" y="157163"/>
                  <a:pt x="128588" y="157163"/>
                </a:cubicBezTo>
                <a:cubicBezTo>
                  <a:pt x="144358" y="157163"/>
                  <a:pt x="157163" y="144358"/>
                  <a:pt x="157163" y="128588"/>
                </a:cubicBezTo>
                <a:close/>
                <a:moveTo>
                  <a:pt x="85725" y="257175"/>
                </a:moveTo>
                <a:cubicBezTo>
                  <a:pt x="101496" y="257175"/>
                  <a:pt x="114300" y="244371"/>
                  <a:pt x="114300" y="228600"/>
                </a:cubicBezTo>
                <a:cubicBezTo>
                  <a:pt x="114300" y="212829"/>
                  <a:pt x="101496" y="200025"/>
                  <a:pt x="85725" y="200025"/>
                </a:cubicBezTo>
                <a:cubicBezTo>
                  <a:pt x="69954" y="200025"/>
                  <a:pt x="57150" y="212829"/>
                  <a:pt x="57150" y="228600"/>
                </a:cubicBezTo>
                <a:cubicBezTo>
                  <a:pt x="57150" y="244371"/>
                  <a:pt x="69954" y="257175"/>
                  <a:pt x="85725" y="257175"/>
                </a:cubicBezTo>
                <a:close/>
                <a:moveTo>
                  <a:pt x="400050" y="228600"/>
                </a:moveTo>
                <a:cubicBezTo>
                  <a:pt x="400050" y="212829"/>
                  <a:pt x="387246" y="200025"/>
                  <a:pt x="371475" y="200025"/>
                </a:cubicBezTo>
                <a:cubicBezTo>
                  <a:pt x="355704" y="200025"/>
                  <a:pt x="342900" y="212829"/>
                  <a:pt x="342900" y="228600"/>
                </a:cubicBezTo>
                <a:cubicBezTo>
                  <a:pt x="342900" y="244371"/>
                  <a:pt x="355704" y="257175"/>
                  <a:pt x="371475" y="257175"/>
                </a:cubicBezTo>
                <a:cubicBezTo>
                  <a:pt x="387246" y="257175"/>
                  <a:pt x="400050" y="244371"/>
                  <a:pt x="400050" y="228600"/>
                </a:cubicBez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6" name="Text 13"/>
          <p:cNvSpPr/>
          <p:nvPr/>
        </p:nvSpPr>
        <p:spPr>
          <a:xfrm>
            <a:off x="9804400" y="3708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性能对标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756650" y="40640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对比CUDA 12.0公版数据，确保起跑线一致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03200" y="4978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所有基线同步写入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highlight>
                  <a:srgbClr val="FFC107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FlagPerf与Jenkins模板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，测试即出基准报告。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rotWithShape="1" flip="none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>    </p:cNvPr>
          <p:cNvPicPr>
            <a:picLocks noChangeAspect="1"/>
          </p:cNvPicPr>
          <p:nvPr/>
        </p:nvPicPr>
        <p:blipFill>
          <a:blip r:embed="rId3"/>
          <a:srcRect l="56" r="0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阶段拆解与里程碑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第一阶段 (0-6个月): 基础建设期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914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核心目标：跑通最小闭环，奠定可量化、可复现的坚实基础。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2286000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技术产品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26924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完成核心组件，适配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25款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芯片，框架兼容率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，性能提升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≥10%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164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0B0F2">
              <a:alpha val="1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419600" y="2286000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0B0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生态建设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419600" y="26924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注册开源基金会，发布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2项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标准，社区贡献者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≥400人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，POC满意度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≥85%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178800" y="15240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382000" y="2286000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10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商业模式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382000" y="26924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三级会员体系上线，首年会员费收入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≥500万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0B0F2">
              <a:alpha val="1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457200" y="4927600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0B0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用户增长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57200" y="53340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上线“10分钟上手”教程与轻量任务，企业注册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≥50家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164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FFC107">
              <a:alpha val="10196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4419600" y="5054600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C10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品牌传播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419600" y="5461000"/>
            <a:ext cx="344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完成品牌VI设计，社群总人数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≥2500人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178800" y="4165600"/>
            <a:ext cx="3759200" cy="2438400"/>
          </a:xfrm>
          <a:custGeom>
            <a:avLst/>
            <a:gdLst/>
            <a:ahLst/>
            <a:cxnLst/>
            <a:rect l="l" t="t" r="r" b="b"/>
            <a:pathLst>
              <a:path w="3759200" h="2438400">
                <a:moveTo>
                  <a:pt x="101608" y="0"/>
                </a:moveTo>
                <a:lnTo>
                  <a:pt x="3657592" y="0"/>
                </a:lnTo>
                <a:cubicBezTo>
                  <a:pt x="3713708" y="0"/>
                  <a:pt x="3759200" y="45492"/>
                  <a:pt x="3759200" y="101608"/>
                </a:cubicBezTo>
                <a:lnTo>
                  <a:pt x="3759200" y="2336792"/>
                </a:lnTo>
                <a:cubicBezTo>
                  <a:pt x="3759200" y="2392908"/>
                  <a:pt x="3713708" y="2438400"/>
                  <a:pt x="36575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382000" y="4927600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运营迭代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382000" y="53340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搭建核心指标监控面板，建立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2周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迭代流程。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第二阶段 (6-18个月): 生态规模化期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914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核心目标：将单点成果复制为网络效应，实现生态的指数级增长。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524000"/>
            <a:ext cx="3695700" cy="5080000"/>
          </a:xfrm>
          <a:custGeom>
            <a:avLst/>
            <a:gdLst/>
            <a:ahLst/>
            <a:cxnLst/>
            <a:rect l="l" t="t" r="r" b="b"/>
            <a:pathLst>
              <a:path w="3695700" h="5080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4978405"/>
                </a:lnTo>
                <a:cubicBezTo>
                  <a:pt x="3695700" y="5034514"/>
                  <a:pt x="3650214" y="5080000"/>
                  <a:pt x="3594105" y="5080000"/>
                </a:cubicBezTo>
                <a:lnTo>
                  <a:pt x="101595" y="5080000"/>
                </a:lnTo>
                <a:cubicBezTo>
                  <a:pt x="45486" y="5080000"/>
                  <a:pt x="0" y="5034514"/>
                  <a:pt x="0" y="4978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A90E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794867" y="304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28600" y="76200"/>
                </a:moveTo>
                <a:cubicBezTo>
                  <a:pt x="228600" y="55126"/>
                  <a:pt x="245626" y="38100"/>
                  <a:pt x="266700" y="38100"/>
                </a:cubicBezTo>
                <a:lnTo>
                  <a:pt x="342900" y="38100"/>
                </a:lnTo>
                <a:cubicBezTo>
                  <a:pt x="363974" y="38100"/>
                  <a:pt x="381000" y="55126"/>
                  <a:pt x="381000" y="76200"/>
                </a:cubicBezTo>
                <a:lnTo>
                  <a:pt x="381000" y="152400"/>
                </a:lnTo>
                <a:cubicBezTo>
                  <a:pt x="381000" y="173474"/>
                  <a:pt x="363974" y="190500"/>
                  <a:pt x="342900" y="190500"/>
                </a:cubicBezTo>
                <a:lnTo>
                  <a:pt x="333375" y="190500"/>
                </a:lnTo>
                <a:lnTo>
                  <a:pt x="333375" y="266700"/>
                </a:lnTo>
                <a:lnTo>
                  <a:pt x="476250" y="266700"/>
                </a:lnTo>
                <a:cubicBezTo>
                  <a:pt x="523637" y="266700"/>
                  <a:pt x="561975" y="305038"/>
                  <a:pt x="561975" y="352425"/>
                </a:cubicBezTo>
                <a:lnTo>
                  <a:pt x="561975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lnTo>
                  <a:pt x="609600" y="533400"/>
                </a:lnTo>
                <a:cubicBezTo>
                  <a:pt x="609600" y="554474"/>
                  <a:pt x="592574" y="571500"/>
                  <a:pt x="571500" y="571500"/>
                </a:cubicBezTo>
                <a:lnTo>
                  <a:pt x="495300" y="571500"/>
                </a:lnTo>
                <a:cubicBezTo>
                  <a:pt x="474226" y="571500"/>
                  <a:pt x="457200" y="554474"/>
                  <a:pt x="457200" y="533400"/>
                </a:cubicBezTo>
                <a:lnTo>
                  <a:pt x="457200" y="457200"/>
                </a:lnTo>
                <a:cubicBezTo>
                  <a:pt x="457200" y="436126"/>
                  <a:pt x="474226" y="419100"/>
                  <a:pt x="495300" y="419100"/>
                </a:cubicBezTo>
                <a:lnTo>
                  <a:pt x="504825" y="419100"/>
                </a:lnTo>
                <a:lnTo>
                  <a:pt x="504825" y="352425"/>
                </a:lnTo>
                <a:cubicBezTo>
                  <a:pt x="504825" y="336590"/>
                  <a:pt x="492085" y="323850"/>
                  <a:pt x="476250" y="323850"/>
                </a:cubicBezTo>
                <a:lnTo>
                  <a:pt x="333375" y="323850"/>
                </a:lnTo>
                <a:lnTo>
                  <a:pt x="333375" y="419100"/>
                </a:lnTo>
                <a:lnTo>
                  <a:pt x="342900" y="419100"/>
                </a:lnTo>
                <a:cubicBezTo>
                  <a:pt x="363974" y="419100"/>
                  <a:pt x="381000" y="436126"/>
                  <a:pt x="381000" y="457200"/>
                </a:cubicBezTo>
                <a:lnTo>
                  <a:pt x="381000" y="533400"/>
                </a:lnTo>
                <a:cubicBezTo>
                  <a:pt x="381000" y="554474"/>
                  <a:pt x="363974" y="571500"/>
                  <a:pt x="342900" y="571500"/>
                </a:cubicBezTo>
                <a:lnTo>
                  <a:pt x="266700" y="571500"/>
                </a:lnTo>
                <a:cubicBezTo>
                  <a:pt x="245626" y="571500"/>
                  <a:pt x="228600" y="554474"/>
                  <a:pt x="228600" y="533400"/>
                </a:cubicBezTo>
                <a:lnTo>
                  <a:pt x="228600" y="457200"/>
                </a:lnTo>
                <a:cubicBezTo>
                  <a:pt x="228600" y="436126"/>
                  <a:pt x="245626" y="419100"/>
                  <a:pt x="266700" y="419100"/>
                </a:cubicBezTo>
                <a:lnTo>
                  <a:pt x="276225" y="419100"/>
                </a:lnTo>
                <a:lnTo>
                  <a:pt x="276225" y="323850"/>
                </a:lnTo>
                <a:lnTo>
                  <a:pt x="133350" y="323850"/>
                </a:lnTo>
                <a:cubicBezTo>
                  <a:pt x="117515" y="323850"/>
                  <a:pt x="104775" y="336590"/>
                  <a:pt x="104775" y="352425"/>
                </a:cubicBezTo>
                <a:lnTo>
                  <a:pt x="104775" y="419100"/>
                </a:lnTo>
                <a:lnTo>
                  <a:pt x="114300" y="419100"/>
                </a:lnTo>
                <a:cubicBezTo>
                  <a:pt x="135374" y="419100"/>
                  <a:pt x="152400" y="436126"/>
                  <a:pt x="152400" y="457200"/>
                </a:cubicBezTo>
                <a:lnTo>
                  <a:pt x="152400" y="533400"/>
                </a:lnTo>
                <a:cubicBezTo>
                  <a:pt x="152400" y="554474"/>
                  <a:pt x="135374" y="571500"/>
                  <a:pt x="114300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57200"/>
                </a:lnTo>
                <a:cubicBezTo>
                  <a:pt x="0" y="436126"/>
                  <a:pt x="17026" y="419100"/>
                  <a:pt x="38100" y="419100"/>
                </a:cubicBezTo>
                <a:lnTo>
                  <a:pt x="47625" y="419100"/>
                </a:lnTo>
                <a:lnTo>
                  <a:pt x="47625" y="352425"/>
                </a:lnTo>
                <a:cubicBezTo>
                  <a:pt x="47625" y="305038"/>
                  <a:pt x="85963" y="266700"/>
                  <a:pt x="133350" y="266700"/>
                </a:cubicBezTo>
                <a:lnTo>
                  <a:pt x="276225" y="266700"/>
                </a:lnTo>
                <a:lnTo>
                  <a:pt x="276225" y="190500"/>
                </a:lnTo>
                <a:lnTo>
                  <a:pt x="266700" y="190500"/>
                </a:lnTo>
                <a:cubicBezTo>
                  <a:pt x="245626" y="190500"/>
                  <a:pt x="228600" y="173474"/>
                  <a:pt x="228600" y="152400"/>
                </a:cubicBezTo>
                <a:lnTo>
                  <a:pt x="228600" y="7620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464667" y="38608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技术规模化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72766" y="4318000"/>
            <a:ext cx="1854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芯片适配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≥40款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模型迁移成功率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≥90%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代码生成准确率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≥85%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333" y="1524000"/>
            <a:ext cx="3695700" cy="5080000"/>
          </a:xfrm>
          <a:custGeom>
            <a:avLst/>
            <a:gdLst/>
            <a:ahLst/>
            <a:cxnLst/>
            <a:rect l="l" t="t" r="r" b="b"/>
            <a:pathLst>
              <a:path w="3695700" h="5080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4978405"/>
                </a:lnTo>
                <a:cubicBezTo>
                  <a:pt x="3695700" y="5034514"/>
                  <a:pt x="3650214" y="5080000"/>
                  <a:pt x="3594105" y="5080000"/>
                </a:cubicBezTo>
                <a:lnTo>
                  <a:pt x="101595" y="5080000"/>
                </a:lnTo>
                <a:cubicBezTo>
                  <a:pt x="45486" y="5080000"/>
                  <a:pt x="0" y="5034514"/>
                  <a:pt x="0" y="4978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0B0F2">
              <a:alpha val="12549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715000" y="30480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381000" y="19050"/>
                </a:moveTo>
                <a:cubicBezTo>
                  <a:pt x="449341" y="19050"/>
                  <a:pt x="504825" y="74534"/>
                  <a:pt x="504825" y="142875"/>
                </a:cubicBezTo>
                <a:cubicBezTo>
                  <a:pt x="504825" y="211216"/>
                  <a:pt x="449341" y="266700"/>
                  <a:pt x="381000" y="266700"/>
                </a:cubicBezTo>
                <a:cubicBezTo>
                  <a:pt x="312659" y="266700"/>
                  <a:pt x="257175" y="211216"/>
                  <a:pt x="257175" y="142875"/>
                </a:cubicBezTo>
                <a:cubicBezTo>
                  <a:pt x="257175" y="74534"/>
                  <a:pt x="312659" y="19050"/>
                  <a:pt x="381000" y="19050"/>
                </a:cubicBezTo>
                <a:close/>
                <a:moveTo>
                  <a:pt x="114300" y="104775"/>
                </a:moveTo>
                <a:cubicBezTo>
                  <a:pt x="161613" y="104775"/>
                  <a:pt x="200025" y="143187"/>
                  <a:pt x="200025" y="190500"/>
                </a:cubicBezTo>
                <a:cubicBezTo>
                  <a:pt x="200025" y="237813"/>
                  <a:pt x="161613" y="276225"/>
                  <a:pt x="114300" y="276225"/>
                </a:cubicBezTo>
                <a:cubicBezTo>
                  <a:pt x="66987" y="276225"/>
                  <a:pt x="28575" y="237813"/>
                  <a:pt x="28575" y="190500"/>
                </a:cubicBezTo>
                <a:cubicBezTo>
                  <a:pt x="28575" y="143187"/>
                  <a:pt x="66987" y="104775"/>
                  <a:pt x="114300" y="104775"/>
                </a:cubicBezTo>
                <a:close/>
                <a:moveTo>
                  <a:pt x="0" y="495300"/>
                </a:moveTo>
                <a:cubicBezTo>
                  <a:pt x="0" y="411123"/>
                  <a:pt x="68223" y="342900"/>
                  <a:pt x="152400" y="342900"/>
                </a:cubicBezTo>
                <a:cubicBezTo>
                  <a:pt x="167640" y="342900"/>
                  <a:pt x="182404" y="345162"/>
                  <a:pt x="196334" y="349329"/>
                </a:cubicBezTo>
                <a:cubicBezTo>
                  <a:pt x="157163" y="393144"/>
                  <a:pt x="133350" y="451009"/>
                  <a:pt x="133350" y="514350"/>
                </a:cubicBezTo>
                <a:lnTo>
                  <a:pt x="133350" y="533400"/>
                </a:lnTo>
                <a:cubicBezTo>
                  <a:pt x="133350" y="546973"/>
                  <a:pt x="136208" y="559832"/>
                  <a:pt x="141327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95300"/>
                </a:lnTo>
                <a:close/>
                <a:moveTo>
                  <a:pt x="620673" y="571500"/>
                </a:moveTo>
                <a:cubicBezTo>
                  <a:pt x="625793" y="559832"/>
                  <a:pt x="628650" y="546973"/>
                  <a:pt x="628650" y="533400"/>
                </a:cubicBezTo>
                <a:lnTo>
                  <a:pt x="628650" y="514350"/>
                </a:lnTo>
                <a:cubicBezTo>
                  <a:pt x="628650" y="451009"/>
                  <a:pt x="604837" y="393144"/>
                  <a:pt x="565666" y="349329"/>
                </a:cubicBezTo>
                <a:cubicBezTo>
                  <a:pt x="579596" y="345162"/>
                  <a:pt x="594360" y="342900"/>
                  <a:pt x="609600" y="342900"/>
                </a:cubicBezTo>
                <a:cubicBezTo>
                  <a:pt x="693777" y="342900"/>
                  <a:pt x="762000" y="411123"/>
                  <a:pt x="762000" y="495300"/>
                </a:cubicBezTo>
                <a:lnTo>
                  <a:pt x="762000" y="533400"/>
                </a:lnTo>
                <a:cubicBezTo>
                  <a:pt x="762000" y="554474"/>
                  <a:pt x="744974" y="571500"/>
                  <a:pt x="723900" y="571500"/>
                </a:cubicBezTo>
                <a:lnTo>
                  <a:pt x="620673" y="571500"/>
                </a:lnTo>
                <a:close/>
                <a:moveTo>
                  <a:pt x="561975" y="190500"/>
                </a:moveTo>
                <a:cubicBezTo>
                  <a:pt x="561975" y="143187"/>
                  <a:pt x="600387" y="104775"/>
                  <a:pt x="647700" y="104775"/>
                </a:cubicBezTo>
                <a:cubicBezTo>
                  <a:pt x="695013" y="104775"/>
                  <a:pt x="733425" y="143187"/>
                  <a:pt x="733425" y="190500"/>
                </a:cubicBezTo>
                <a:cubicBezTo>
                  <a:pt x="733425" y="237813"/>
                  <a:pt x="695013" y="276225"/>
                  <a:pt x="647700" y="276225"/>
                </a:cubicBezTo>
                <a:cubicBezTo>
                  <a:pt x="600387" y="276225"/>
                  <a:pt x="561975" y="237813"/>
                  <a:pt x="561975" y="190500"/>
                </a:cubicBezTo>
                <a:close/>
                <a:moveTo>
                  <a:pt x="190500" y="514350"/>
                </a:moveTo>
                <a:cubicBezTo>
                  <a:pt x="190500" y="409099"/>
                  <a:pt x="275749" y="323850"/>
                  <a:pt x="381000" y="323850"/>
                </a:cubicBezTo>
                <a:cubicBezTo>
                  <a:pt x="486251" y="323850"/>
                  <a:pt x="571500" y="409099"/>
                  <a:pt x="571500" y="514350"/>
                </a:cubicBezTo>
                <a:lnTo>
                  <a:pt x="571500" y="533400"/>
                </a:lnTo>
                <a:cubicBezTo>
                  <a:pt x="571500" y="554474"/>
                  <a:pt x="554474" y="571500"/>
                  <a:pt x="533400" y="571500"/>
                </a:cubicBezTo>
                <a:lnTo>
                  <a:pt x="228600" y="571500"/>
                </a:lnTo>
                <a:cubicBezTo>
                  <a:pt x="207526" y="571500"/>
                  <a:pt x="190500" y="554474"/>
                  <a:pt x="190500" y="533400"/>
                </a:cubicBezTo>
                <a:lnTo>
                  <a:pt x="190500" y="514350"/>
                </a:lnTo>
                <a:close/>
              </a:path>
            </a:pathLst>
          </a:custGeom>
          <a:solidFill>
            <a:srgbClr val="80B0F2"/>
          </a:solidFill>
          <a:ln/>
        </p:spPr>
      </p:sp>
      <p:sp>
        <p:nvSpPr>
          <p:cNvPr id="11" name="Text 8"/>
          <p:cNvSpPr/>
          <p:nvPr/>
        </p:nvSpPr>
        <p:spPr>
          <a:xfrm>
            <a:off x="5461000" y="38608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生态规模化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217716" y="4318000"/>
            <a:ext cx="1752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核心开发者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≥200人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高校合作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≥10所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资源同步延迟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≤1小时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666" y="1524000"/>
            <a:ext cx="3695700" cy="5080000"/>
          </a:xfrm>
          <a:custGeom>
            <a:avLst/>
            <a:gdLst/>
            <a:ahLst/>
            <a:cxnLst/>
            <a:rect l="l" t="t" r="r" b="b"/>
            <a:pathLst>
              <a:path w="3695700" h="5080000">
                <a:moveTo>
                  <a:pt x="101595" y="0"/>
                </a:moveTo>
                <a:lnTo>
                  <a:pt x="3594105" y="0"/>
                </a:lnTo>
                <a:cubicBezTo>
                  <a:pt x="3650214" y="0"/>
                  <a:pt x="3695700" y="45486"/>
                  <a:pt x="3695700" y="101595"/>
                </a:cubicBezTo>
                <a:lnTo>
                  <a:pt x="3695700" y="4978405"/>
                </a:lnTo>
                <a:cubicBezTo>
                  <a:pt x="3695700" y="5034514"/>
                  <a:pt x="3650214" y="5080000"/>
                  <a:pt x="3594105" y="5080000"/>
                </a:cubicBezTo>
                <a:lnTo>
                  <a:pt x="101595" y="5080000"/>
                </a:lnTo>
                <a:cubicBezTo>
                  <a:pt x="45486" y="5080000"/>
                  <a:pt x="0" y="5034514"/>
                  <a:pt x="0" y="4978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C107">
              <a:alpha val="12549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787533" y="304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76200"/>
                </a:moveTo>
                <a:cubicBezTo>
                  <a:pt x="76200" y="55126"/>
                  <a:pt x="59174" y="38100"/>
                  <a:pt x="38100" y="38100"/>
                </a:cubicBezTo>
                <a:cubicBezTo>
                  <a:pt x="17026" y="38100"/>
                  <a:pt x="0" y="55126"/>
                  <a:pt x="0" y="76200"/>
                </a:cubicBezTo>
                <a:lnTo>
                  <a:pt x="0" y="476250"/>
                </a:lnTo>
                <a:cubicBezTo>
                  <a:pt x="0" y="528876"/>
                  <a:pt x="42624" y="571500"/>
                  <a:pt x="95250" y="571500"/>
                </a:cubicBezTo>
                <a:lnTo>
                  <a:pt x="571500" y="571500"/>
                </a:lnTo>
                <a:cubicBezTo>
                  <a:pt x="592574" y="571500"/>
                  <a:pt x="609600" y="554474"/>
                  <a:pt x="609600" y="533400"/>
                </a:cubicBezTo>
                <a:cubicBezTo>
                  <a:pt x="609600" y="512326"/>
                  <a:pt x="592574" y="495300"/>
                  <a:pt x="571500" y="495300"/>
                </a:cubicBezTo>
                <a:lnTo>
                  <a:pt x="95250" y="495300"/>
                </a:lnTo>
                <a:cubicBezTo>
                  <a:pt x="84773" y="495300"/>
                  <a:pt x="76200" y="486728"/>
                  <a:pt x="76200" y="476250"/>
                </a:cubicBezTo>
                <a:lnTo>
                  <a:pt x="76200" y="76200"/>
                </a:lnTo>
                <a:close/>
                <a:moveTo>
                  <a:pt x="560308" y="179308"/>
                </a:moveTo>
                <a:cubicBezTo>
                  <a:pt x="575191" y="164425"/>
                  <a:pt x="575191" y="140256"/>
                  <a:pt x="560308" y="125373"/>
                </a:cubicBezTo>
                <a:cubicBezTo>
                  <a:pt x="545425" y="110490"/>
                  <a:pt x="521256" y="110490"/>
                  <a:pt x="506373" y="125373"/>
                </a:cubicBezTo>
                <a:lnTo>
                  <a:pt x="381000" y="250865"/>
                </a:lnTo>
                <a:lnTo>
                  <a:pt x="312658" y="182642"/>
                </a:lnTo>
                <a:cubicBezTo>
                  <a:pt x="297775" y="167759"/>
                  <a:pt x="273606" y="167759"/>
                  <a:pt x="258723" y="182642"/>
                </a:cubicBezTo>
                <a:lnTo>
                  <a:pt x="144423" y="296942"/>
                </a:lnTo>
                <a:cubicBezTo>
                  <a:pt x="129540" y="311825"/>
                  <a:pt x="129540" y="335994"/>
                  <a:pt x="144423" y="350877"/>
                </a:cubicBezTo>
                <a:cubicBezTo>
                  <a:pt x="159306" y="365760"/>
                  <a:pt x="183475" y="365760"/>
                  <a:pt x="198358" y="350877"/>
                </a:cubicBezTo>
                <a:lnTo>
                  <a:pt x="285750" y="263485"/>
                </a:lnTo>
                <a:lnTo>
                  <a:pt x="354092" y="331827"/>
                </a:lnTo>
                <a:cubicBezTo>
                  <a:pt x="368975" y="346710"/>
                  <a:pt x="393144" y="346710"/>
                  <a:pt x="408027" y="331827"/>
                </a:cubicBezTo>
                <a:lnTo>
                  <a:pt x="560427" y="179427"/>
                </a:lnTo>
                <a:close/>
              </a:path>
            </a:pathLst>
          </a:custGeom>
          <a:solidFill>
            <a:srgbClr val="FFC107"/>
          </a:solidFill>
          <a:ln/>
        </p:spPr>
      </p:sp>
      <p:sp>
        <p:nvSpPr>
          <p:cNvPr id="15" name="Text 12"/>
          <p:cNvSpPr/>
          <p:nvPr/>
        </p:nvSpPr>
        <p:spPr>
          <a:xfrm>
            <a:off x="9457333" y="386080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商业规模化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254331" y="4318000"/>
            <a:ext cx="1676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会员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≥150家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服务收入占比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≥40%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认证工程师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≥500人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FlagOS指标落地书</dc:title>
  <dc:subject>FlagOS指标落地书</dc:subject>
  <dc:creator>Kimi</dc:creator>
  <cp:lastModifiedBy>Kimi</cp:lastModifiedBy>
  <cp:revision>1</cp:revision>
  <dcterms:created xsi:type="dcterms:W3CDTF">2025-12-09T05:40:14Z</dcterms:created>
  <dcterms:modified xsi:type="dcterms:W3CDTF">2025-12-09T05:40:14Z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{"Label":"FlagOS指标落地书","ContentProducer":"001191110108MACG2KBH8F10000","ProduceID":"d4rqnp4pm1t88rop5ipg","ReservedCode1":"","ContentPropagator":"001191110108MACG2KBH8F20000","PropagateID":"d4rqnp4pm1t88rop5ipg","ReservedCode2":""}</vt:lpwstr>
  </property>
</Properties>
</file>